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7"/>
  </p:notesMasterIdLst>
  <p:sldIdLst>
    <p:sldId id="256" r:id="rId2"/>
    <p:sldId id="291" r:id="rId3"/>
    <p:sldId id="293" r:id="rId4"/>
    <p:sldId id="268" r:id="rId5"/>
    <p:sldId id="292" r:id="rId6"/>
    <p:sldId id="270" r:id="rId7"/>
    <p:sldId id="271" r:id="rId8"/>
    <p:sldId id="287" r:id="rId9"/>
    <p:sldId id="288" r:id="rId10"/>
    <p:sldId id="289" r:id="rId11"/>
    <p:sldId id="284" r:id="rId12"/>
    <p:sldId id="278" r:id="rId13"/>
    <p:sldId id="290" r:id="rId14"/>
    <p:sldId id="259" r:id="rId15"/>
    <p:sldId id="27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21" d="100"/>
          <a:sy n="121" d="100"/>
        </p:scale>
        <p:origin x="21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925D51-17D7-4491-AB16-9F43187287D7}" type="datetimeFigureOut">
              <a:rPr lang="en-US"/>
              <a:t>11/22/2019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A2B667-608A-490E-A80A-6272FA16352F}" type="slidenum">
              <a:rPr lang="en-US"/>
              <a:t>‹#›</a:t>
            </a:fld>
            <a:endParaRPr lang="en-US"/>
          </a:p>
        </p:txBody>
      </p:sp>
    </p:spTree>
    <p:extLst>
      <p:ext uri="{BB962C8B-B14F-4D97-AF65-F5344CB8AC3E}">
        <p14:creationId xmlns:p14="http://schemas.microsoft.com/office/powerpoint/2010/main" val="37580352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5586B75A-687E-405C-8A0B-8D00578BA2C3}" type="datetimeFigureOut">
              <a:rPr lang="en-US" dirty="0"/>
              <a:pPr/>
              <a:t>11/22/2019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7123900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86B75A-687E-405C-8A0B-8D00578BA2C3}" type="datetimeFigureOut">
              <a:rPr lang="en-US" dirty="0"/>
              <a:pPr/>
              <a:t>11/22/2019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35734975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11/22/2019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1766706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sz="half" idx="10"/>
          </p:nvPr>
        </p:nvSpPr>
        <p:spPr/>
        <p:txBody>
          <a:bodyPr/>
          <a:lstStyle/>
          <a:p>
            <a:fld id="{5586B75A-687E-405C-8A0B-8D00578BA2C3}" type="datetimeFigureOut">
              <a:rPr lang="en-US" dirty="0"/>
              <a:pPr/>
              <a:t>11/22/2019</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35063884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p:cNvSpPr>
            <a:spLocks noGrp="1"/>
          </p:cNvSpPr>
          <p:nvPr>
            <p:ph type="dt" sz="half" idx="10"/>
          </p:nvPr>
        </p:nvSpPr>
        <p:spPr/>
        <p:txBody>
          <a:bodyPr/>
          <a:lstStyle/>
          <a:p>
            <a:fld id="{5586B75A-687E-405C-8A0B-8D00578BA2C3}" type="datetimeFigureOut">
              <a:rPr lang="en-US" dirty="0"/>
              <a:pPr/>
              <a:t>11/22/2019</a:t>
            </a:fld>
            <a:endParaRPr lang="en-US"/>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25092292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Date Placeholder 1"/>
          <p:cNvSpPr>
            <a:spLocks noGrp="1"/>
          </p:cNvSpPr>
          <p:nvPr>
            <p:ph type="dt" sz="half" idx="10"/>
          </p:nvPr>
        </p:nvSpPr>
        <p:spPr/>
        <p:txBody>
          <a:bodyPr/>
          <a:lstStyle/>
          <a:p>
            <a:fld id="{5586B75A-687E-405C-8A0B-8D00578BA2C3}" type="datetimeFigureOut">
              <a:rPr lang="en-US" dirty="0"/>
              <a:pPr/>
              <a:t>11/22/2019</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837428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11/22/2019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27945192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11/22/2019</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3155110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11/22/2019</a:t>
            </a:fld>
            <a:endParaRPr lang="en-US"/>
          </a:p>
        </p:txBody>
      </p:sp>
      <p:sp>
        <p:nvSpPr>
          <p:cNvPr id="9" name="Footer Placeholder 8"/>
          <p:cNvSpPr>
            <a:spLocks noGrp="1"/>
          </p:cNvSpPr>
          <p:nvPr>
            <p:ph type="ftr" sz="quarter" idx="11"/>
          </p:nvPr>
        </p:nvSpPr>
        <p:spPr>
          <a:xfrm>
            <a:off x="3499101" y="6356350"/>
            <a:ext cx="5911517" cy="365125"/>
          </a:xfrm>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16239693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86B75A-687E-405C-8A0B-8D00578BA2C3}" type="datetimeFigureOut">
              <a:rPr lang="en-US" dirty="0"/>
              <a:pPr/>
              <a:t>11/22/2019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324161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86B75A-687E-405C-8A0B-8D00578BA2C3}" type="datetimeFigureOut">
              <a:rPr lang="en-US" dirty="0"/>
              <a:pPr/>
              <a:t>11/22/2019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21960684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11/22/2019</a:t>
            </a:fld>
            <a:endParaRPr lang="en-US"/>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a:p>
        </p:txBody>
      </p:sp>
    </p:spTree>
    <p:extLst>
      <p:ext uri="{BB962C8B-B14F-4D97-AF65-F5344CB8AC3E}">
        <p14:creationId xmlns:p14="http://schemas.microsoft.com/office/powerpoint/2010/main" val="213335611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mdcalc.com/cows-score-opiate-withdrawal"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157" y="1222009"/>
            <a:ext cx="8902029" cy="4427414"/>
          </a:xfrm>
        </p:spPr>
        <p:txBody>
          <a:bodyPr anchor="b">
            <a:noAutofit/>
          </a:bodyPr>
          <a:lstStyle/>
          <a:p>
            <a:pPr algn="ctr"/>
            <a:r>
              <a:rPr lang="en-US" sz="9600"/>
              <a:t>Mastering Opioid Withdrawal with COWS</a:t>
            </a:r>
          </a:p>
        </p:txBody>
      </p:sp>
      <p:sp>
        <p:nvSpPr>
          <p:cNvPr id="3" name="Subtitle 2"/>
          <p:cNvSpPr>
            <a:spLocks noGrp="1"/>
          </p:cNvSpPr>
          <p:nvPr>
            <p:ph type="subTitle" idx="1"/>
          </p:nvPr>
        </p:nvSpPr>
        <p:spPr>
          <a:xfrm>
            <a:off x="9294568" y="3670734"/>
            <a:ext cx="2767929" cy="2408813"/>
          </a:xfrm>
        </p:spPr>
        <p:txBody>
          <a:bodyPr anchor="t">
            <a:normAutofit/>
          </a:bodyPr>
          <a:lstStyle/>
          <a:p>
            <a:r>
              <a:rPr lang="en-US" sz="2400" b="1">
                <a:solidFill>
                  <a:schemeClr val="accent1"/>
                </a:solidFill>
              </a:rPr>
              <a:t>Chandler Hicks</a:t>
            </a:r>
          </a:p>
          <a:p>
            <a:r>
              <a:rPr lang="en-US" sz="2400">
                <a:solidFill>
                  <a:schemeClr val="accent1"/>
                </a:solidFill>
              </a:rPr>
              <a:t>RN, MSN </a:t>
            </a:r>
          </a:p>
          <a:p>
            <a:endParaRPr lang="en-US" sz="2400" b="1">
              <a:solidFill>
                <a:schemeClr val="accent1"/>
              </a:solidFill>
            </a:endParaRPr>
          </a:p>
          <a:p>
            <a:r>
              <a:rPr lang="en-US" sz="2400" b="1">
                <a:solidFill>
                  <a:schemeClr val="accent1"/>
                </a:solidFill>
              </a:rPr>
              <a:t>Agustina Saenz</a:t>
            </a:r>
            <a:r>
              <a:rPr lang="en-US" sz="2400">
                <a:solidFill>
                  <a:schemeClr val="accent1"/>
                </a:solidFill>
              </a:rPr>
              <a:t> </a:t>
            </a:r>
          </a:p>
          <a:p>
            <a:r>
              <a:rPr lang="en-US" sz="2400">
                <a:solidFill>
                  <a:schemeClr val="accent1"/>
                </a:solidFill>
              </a:rPr>
              <a:t>MD, MPH</a:t>
            </a:r>
            <a:endParaRPr lang="en-US">
              <a:solidFill>
                <a:schemeClr val="accent1"/>
              </a:solidFill>
            </a:endParaRP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DC5A77-10C9-4ECF-B7EB-8D917F36A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FFE28B5-FB16-49A9-B851-3C35FAC0C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10905976" cy="1651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4EE46377-B5EA-463D-88FC-E756554BA7B5}"/>
              </a:ext>
            </a:extLst>
          </p:cNvPr>
          <p:cNvSpPr>
            <a:spLocks noGrp="1"/>
          </p:cNvSpPr>
          <p:nvPr>
            <p:ph type="title"/>
          </p:nvPr>
        </p:nvSpPr>
        <p:spPr>
          <a:xfrm>
            <a:off x="479321" y="1087374"/>
            <a:ext cx="10104922" cy="1000978"/>
          </a:xfrm>
        </p:spPr>
        <p:txBody>
          <a:bodyPr>
            <a:normAutofit fontScale="90000"/>
          </a:bodyPr>
          <a:lstStyle/>
          <a:p>
            <a:r>
              <a:rPr lang="en-US" b="1"/>
              <a:t>Question 1: </a:t>
            </a:r>
            <a:r>
              <a:rPr lang="en-US">
                <a:latin typeface="Ink Free"/>
                <a:ea typeface="+mj-lt"/>
                <a:cs typeface="+mj-lt"/>
              </a:rPr>
              <a:t>What percentage of patients on the 14th floor are on opioids on any given day? </a:t>
            </a:r>
            <a:endParaRPr lang="en-US">
              <a:latin typeface="Ink Free"/>
            </a:endParaRPr>
          </a:p>
        </p:txBody>
      </p:sp>
      <p:sp>
        <p:nvSpPr>
          <p:cNvPr id="12" name="Rectangle 11">
            <a:extLst>
              <a:ext uri="{FF2B5EF4-FFF2-40B4-BE49-F238E27FC236}">
                <a16:creationId xmlns:a16="http://schemas.microsoft.com/office/drawing/2014/main" id="{01014442-855A-4E0F-8D09-C314661A4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4533" y="758952"/>
            <a:ext cx="1185379" cy="1651133"/>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9B1ABF09-86CF-414E-88A5-2B84CC723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 y="2526526"/>
            <a:ext cx="1169701" cy="3563378"/>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id="{3FE91770-CDBB-4D24-94E5-AD484F36C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79019" y="2526526"/>
            <a:ext cx="10920893" cy="3563377"/>
          </a:xfrm>
          <a:prstGeom prst="rect">
            <a:avLst/>
          </a:prstGeom>
          <a:solidFill>
            <a:schemeClr val="bg2">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6BE51DDC-E640-4532-9846-AAD9D541CAE7}"/>
              </a:ext>
            </a:extLst>
          </p:cNvPr>
          <p:cNvSpPr>
            <a:spLocks noGrp="1"/>
          </p:cNvSpPr>
          <p:nvPr>
            <p:ph idx="1"/>
          </p:nvPr>
        </p:nvSpPr>
        <p:spPr>
          <a:xfrm>
            <a:off x="1600753" y="2535446"/>
            <a:ext cx="8983489" cy="3554457"/>
          </a:xfrm>
        </p:spPr>
        <p:txBody>
          <a:bodyPr>
            <a:normAutofit/>
          </a:bodyPr>
          <a:lstStyle/>
          <a:p>
            <a:pPr marL="0" indent="0">
              <a:lnSpc>
                <a:spcPct val="100000"/>
              </a:lnSpc>
              <a:spcBef>
                <a:spcPts val="0"/>
              </a:spcBef>
              <a:buNone/>
            </a:pPr>
            <a:r>
              <a:rPr lang="en-US" sz="3600">
                <a:ea typeface="+mn-lt"/>
                <a:cs typeface="+mn-lt"/>
              </a:rPr>
              <a:t>a. 20 - 30% </a:t>
            </a:r>
            <a:endParaRPr lang="en-US" sz="3600"/>
          </a:p>
          <a:p>
            <a:pPr marL="0" indent="0">
              <a:lnSpc>
                <a:spcPct val="100000"/>
              </a:lnSpc>
              <a:spcBef>
                <a:spcPts val="0"/>
              </a:spcBef>
              <a:buNone/>
            </a:pPr>
            <a:r>
              <a:rPr lang="en-US" sz="3600">
                <a:ea typeface="+mn-lt"/>
                <a:cs typeface="+mn-lt"/>
              </a:rPr>
              <a:t>b. 40 – 50%</a:t>
            </a:r>
          </a:p>
          <a:p>
            <a:pPr marL="0" indent="0">
              <a:lnSpc>
                <a:spcPct val="100000"/>
              </a:lnSpc>
              <a:spcBef>
                <a:spcPts val="0"/>
              </a:spcBef>
              <a:buNone/>
            </a:pPr>
            <a:r>
              <a:rPr lang="en-US" sz="3600">
                <a:ea typeface="+mn-lt"/>
                <a:cs typeface="+mn-lt"/>
              </a:rPr>
              <a:t>c. 10 - 20% </a:t>
            </a:r>
            <a:endParaRPr lang="en-US"/>
          </a:p>
          <a:p>
            <a:pPr marL="0" indent="0">
              <a:lnSpc>
                <a:spcPct val="100000"/>
              </a:lnSpc>
              <a:spcBef>
                <a:spcPts val="0"/>
              </a:spcBef>
              <a:buNone/>
            </a:pPr>
            <a:r>
              <a:rPr lang="en-US" sz="3600">
                <a:ea typeface="+mn-lt"/>
                <a:cs typeface="+mn-lt"/>
              </a:rPr>
              <a:t>d. 30 - 40% </a:t>
            </a:r>
          </a:p>
        </p:txBody>
      </p:sp>
    </p:spTree>
    <p:extLst>
      <p:ext uri="{BB962C8B-B14F-4D97-AF65-F5344CB8AC3E}">
        <p14:creationId xmlns:p14="http://schemas.microsoft.com/office/powerpoint/2010/main" val="2367183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DC5A77-10C9-4ECF-B7EB-8D917F36A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FFE28B5-FB16-49A9-B851-3C35FAC0C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10905976" cy="1651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4EE46377-B5EA-463D-88FC-E756554BA7B5}"/>
              </a:ext>
            </a:extLst>
          </p:cNvPr>
          <p:cNvSpPr>
            <a:spLocks noGrp="1"/>
          </p:cNvSpPr>
          <p:nvPr>
            <p:ph type="title"/>
          </p:nvPr>
        </p:nvSpPr>
        <p:spPr>
          <a:xfrm>
            <a:off x="479321" y="1087374"/>
            <a:ext cx="10104922" cy="1000978"/>
          </a:xfrm>
        </p:spPr>
        <p:txBody>
          <a:bodyPr>
            <a:normAutofit fontScale="90000"/>
          </a:bodyPr>
          <a:lstStyle/>
          <a:p>
            <a:r>
              <a:rPr lang="en-US" b="1"/>
              <a:t>Question 1: </a:t>
            </a:r>
            <a:r>
              <a:rPr lang="en-US">
                <a:latin typeface="Ink Free"/>
                <a:ea typeface="+mj-lt"/>
                <a:cs typeface="+mj-lt"/>
              </a:rPr>
              <a:t>What percentage of patients on the 14th floor are on opioids on any given day? </a:t>
            </a:r>
            <a:endParaRPr lang="en-US">
              <a:latin typeface="Ink Free"/>
            </a:endParaRPr>
          </a:p>
        </p:txBody>
      </p:sp>
      <p:sp>
        <p:nvSpPr>
          <p:cNvPr id="12" name="Rectangle 11">
            <a:extLst>
              <a:ext uri="{FF2B5EF4-FFF2-40B4-BE49-F238E27FC236}">
                <a16:creationId xmlns:a16="http://schemas.microsoft.com/office/drawing/2014/main" id="{01014442-855A-4E0F-8D09-C314661A4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4533" y="758952"/>
            <a:ext cx="1185379" cy="1651133"/>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9B1ABF09-86CF-414E-88A5-2B84CC723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 y="2526526"/>
            <a:ext cx="1169701" cy="3563378"/>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id="{3FE91770-CDBB-4D24-94E5-AD484F36C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79019" y="2526526"/>
            <a:ext cx="10920893" cy="3563377"/>
          </a:xfrm>
          <a:prstGeom prst="rect">
            <a:avLst/>
          </a:prstGeom>
          <a:solidFill>
            <a:schemeClr val="bg2">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6BE51DDC-E640-4532-9846-AAD9D541CAE7}"/>
              </a:ext>
            </a:extLst>
          </p:cNvPr>
          <p:cNvSpPr>
            <a:spLocks noGrp="1"/>
          </p:cNvSpPr>
          <p:nvPr>
            <p:ph idx="1"/>
          </p:nvPr>
        </p:nvSpPr>
        <p:spPr>
          <a:xfrm>
            <a:off x="1600753" y="2535446"/>
            <a:ext cx="8983489" cy="3554457"/>
          </a:xfrm>
        </p:spPr>
        <p:txBody>
          <a:bodyPr>
            <a:normAutofit/>
          </a:bodyPr>
          <a:lstStyle/>
          <a:p>
            <a:pPr marL="0" indent="0">
              <a:lnSpc>
                <a:spcPct val="100000"/>
              </a:lnSpc>
              <a:spcBef>
                <a:spcPts val="0"/>
              </a:spcBef>
              <a:buNone/>
            </a:pPr>
            <a:r>
              <a:rPr lang="en-US" sz="3600">
                <a:ea typeface="+mn-lt"/>
                <a:cs typeface="+mn-lt"/>
              </a:rPr>
              <a:t>a. 20 - 30% </a:t>
            </a:r>
            <a:endParaRPr lang="en-US" sz="3600"/>
          </a:p>
          <a:p>
            <a:pPr marL="0" indent="0">
              <a:lnSpc>
                <a:spcPct val="100000"/>
              </a:lnSpc>
              <a:spcBef>
                <a:spcPts val="0"/>
              </a:spcBef>
              <a:buNone/>
            </a:pPr>
            <a:r>
              <a:rPr lang="en-US" sz="3600">
                <a:ea typeface="+mn-lt"/>
                <a:cs typeface="+mn-lt"/>
              </a:rPr>
              <a:t>b. </a:t>
            </a:r>
            <a:r>
              <a:rPr lang="en-US" sz="3600">
                <a:highlight>
                  <a:srgbClr val="FFFF00"/>
                </a:highlight>
                <a:ea typeface="+mn-lt"/>
                <a:cs typeface="+mn-lt"/>
              </a:rPr>
              <a:t>40 – 50%</a:t>
            </a:r>
          </a:p>
          <a:p>
            <a:pPr marL="0" indent="0">
              <a:lnSpc>
                <a:spcPct val="100000"/>
              </a:lnSpc>
              <a:spcBef>
                <a:spcPts val="0"/>
              </a:spcBef>
              <a:buNone/>
            </a:pPr>
            <a:r>
              <a:rPr lang="en-US" sz="3600">
                <a:ea typeface="+mn-lt"/>
                <a:cs typeface="+mn-lt"/>
              </a:rPr>
              <a:t>c. 10 - 20% </a:t>
            </a:r>
            <a:endParaRPr lang="en-US"/>
          </a:p>
          <a:p>
            <a:pPr marL="0" indent="0">
              <a:lnSpc>
                <a:spcPct val="100000"/>
              </a:lnSpc>
              <a:spcBef>
                <a:spcPts val="0"/>
              </a:spcBef>
              <a:buNone/>
            </a:pPr>
            <a:r>
              <a:rPr lang="en-US" sz="3600">
                <a:ea typeface="+mn-lt"/>
                <a:cs typeface="+mn-lt"/>
              </a:rPr>
              <a:t>d. 30 - 40% </a:t>
            </a:r>
          </a:p>
        </p:txBody>
      </p:sp>
    </p:spTree>
    <p:extLst>
      <p:ext uri="{BB962C8B-B14F-4D97-AF65-F5344CB8AC3E}">
        <p14:creationId xmlns:p14="http://schemas.microsoft.com/office/powerpoint/2010/main" val="2306908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DC5A77-10C9-4ECF-B7EB-8D917F36A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FFE28B5-FB16-49A9-B851-3C35FAC0C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10905976" cy="1651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4EE46377-B5EA-463D-88FC-E756554BA7B5}"/>
              </a:ext>
            </a:extLst>
          </p:cNvPr>
          <p:cNvSpPr>
            <a:spLocks noGrp="1"/>
          </p:cNvSpPr>
          <p:nvPr>
            <p:ph type="title"/>
          </p:nvPr>
        </p:nvSpPr>
        <p:spPr>
          <a:xfrm>
            <a:off x="479321" y="1087374"/>
            <a:ext cx="10104922" cy="1000978"/>
          </a:xfrm>
        </p:spPr>
        <p:txBody>
          <a:bodyPr>
            <a:normAutofit fontScale="90000"/>
          </a:bodyPr>
          <a:lstStyle/>
          <a:p>
            <a:r>
              <a:rPr lang="en-US" b="1"/>
              <a:t>Question 2: </a:t>
            </a:r>
            <a:r>
              <a:rPr lang="en-US" b="1">
                <a:ea typeface="+mj-lt"/>
                <a:cs typeface="+mj-lt"/>
              </a:rPr>
              <a:t>What percentage of patients that we order opioids for were opioid naïve before being admitted?</a:t>
            </a:r>
            <a:r>
              <a:rPr lang="en-US">
                <a:ea typeface="+mj-lt"/>
                <a:cs typeface="+mj-lt"/>
              </a:rPr>
              <a:t> </a:t>
            </a:r>
            <a:endParaRPr lang="en-US">
              <a:latin typeface="Ink Free"/>
            </a:endParaRPr>
          </a:p>
        </p:txBody>
      </p:sp>
      <p:sp>
        <p:nvSpPr>
          <p:cNvPr id="12" name="Rectangle 11">
            <a:extLst>
              <a:ext uri="{FF2B5EF4-FFF2-40B4-BE49-F238E27FC236}">
                <a16:creationId xmlns:a16="http://schemas.microsoft.com/office/drawing/2014/main" id="{01014442-855A-4E0F-8D09-C314661A4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4533" y="758952"/>
            <a:ext cx="1185379" cy="1651133"/>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9B1ABF09-86CF-414E-88A5-2B84CC723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 y="2526526"/>
            <a:ext cx="1169701" cy="3563378"/>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id="{3FE91770-CDBB-4D24-94E5-AD484F36C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79019" y="2526526"/>
            <a:ext cx="10920893" cy="3563377"/>
          </a:xfrm>
          <a:prstGeom prst="rect">
            <a:avLst/>
          </a:prstGeom>
          <a:solidFill>
            <a:schemeClr val="bg2">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6BE51DDC-E640-4532-9846-AAD9D541CAE7}"/>
              </a:ext>
            </a:extLst>
          </p:cNvPr>
          <p:cNvSpPr>
            <a:spLocks noGrp="1"/>
          </p:cNvSpPr>
          <p:nvPr>
            <p:ph idx="1"/>
          </p:nvPr>
        </p:nvSpPr>
        <p:spPr>
          <a:xfrm>
            <a:off x="1600753" y="2535446"/>
            <a:ext cx="8983489" cy="3554457"/>
          </a:xfrm>
        </p:spPr>
        <p:txBody>
          <a:bodyPr>
            <a:normAutofit/>
          </a:bodyPr>
          <a:lstStyle/>
          <a:p>
            <a:pPr marL="0" indent="0">
              <a:buNone/>
            </a:pPr>
            <a:r>
              <a:rPr lang="en-US" sz="3600">
                <a:ea typeface="+mn-lt"/>
                <a:cs typeface="+mn-lt"/>
              </a:rPr>
              <a:t>a.  25%</a:t>
            </a:r>
            <a:endParaRPr lang="en-US"/>
          </a:p>
          <a:p>
            <a:pPr marL="0" indent="0">
              <a:buNone/>
            </a:pPr>
            <a:r>
              <a:rPr lang="en-US" sz="3600">
                <a:ea typeface="+mn-lt"/>
                <a:cs typeface="+mn-lt"/>
              </a:rPr>
              <a:t>b.  15%</a:t>
            </a:r>
            <a:endParaRPr lang="en-US"/>
          </a:p>
          <a:p>
            <a:pPr marL="0" indent="0">
              <a:buNone/>
            </a:pPr>
            <a:r>
              <a:rPr lang="en-US" sz="3600">
                <a:ea typeface="+mn-lt"/>
                <a:cs typeface="+mn-lt"/>
              </a:rPr>
              <a:t>c.  35%</a:t>
            </a:r>
            <a:endParaRPr lang="en-US"/>
          </a:p>
          <a:p>
            <a:pPr marL="0" indent="0">
              <a:buNone/>
            </a:pPr>
            <a:r>
              <a:rPr lang="en-US" sz="3600">
                <a:ea typeface="+mn-lt"/>
                <a:cs typeface="+mn-lt"/>
              </a:rPr>
              <a:t>d.  5%</a:t>
            </a:r>
            <a:endParaRPr lang="en-US"/>
          </a:p>
          <a:p>
            <a:pPr marL="0" indent="0">
              <a:lnSpc>
                <a:spcPct val="100000"/>
              </a:lnSpc>
              <a:spcBef>
                <a:spcPts val="0"/>
              </a:spcBef>
              <a:buNone/>
            </a:pPr>
            <a:endParaRPr lang="en-US" sz="3600"/>
          </a:p>
        </p:txBody>
      </p:sp>
    </p:spTree>
    <p:extLst>
      <p:ext uri="{BB962C8B-B14F-4D97-AF65-F5344CB8AC3E}">
        <p14:creationId xmlns:p14="http://schemas.microsoft.com/office/powerpoint/2010/main" val="37269717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DC5A77-10C9-4ECF-B7EB-8D917F36A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FFE28B5-FB16-49A9-B851-3C35FAC0C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10905976" cy="1651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4EE46377-B5EA-463D-88FC-E756554BA7B5}"/>
              </a:ext>
            </a:extLst>
          </p:cNvPr>
          <p:cNvSpPr>
            <a:spLocks noGrp="1"/>
          </p:cNvSpPr>
          <p:nvPr>
            <p:ph type="title"/>
          </p:nvPr>
        </p:nvSpPr>
        <p:spPr>
          <a:xfrm>
            <a:off x="479321" y="1087374"/>
            <a:ext cx="10104922" cy="1000978"/>
          </a:xfrm>
        </p:spPr>
        <p:txBody>
          <a:bodyPr>
            <a:normAutofit fontScale="90000"/>
          </a:bodyPr>
          <a:lstStyle/>
          <a:p>
            <a:r>
              <a:rPr lang="en-US" b="1"/>
              <a:t>Question 2: </a:t>
            </a:r>
            <a:r>
              <a:rPr lang="en-US" b="1">
                <a:ea typeface="+mj-lt"/>
                <a:cs typeface="+mj-lt"/>
              </a:rPr>
              <a:t>What percentage of patients that we order opioids for were opioid naïve before being admitted?</a:t>
            </a:r>
            <a:r>
              <a:rPr lang="en-US">
                <a:ea typeface="+mj-lt"/>
                <a:cs typeface="+mj-lt"/>
              </a:rPr>
              <a:t> </a:t>
            </a:r>
            <a:endParaRPr lang="en-US">
              <a:latin typeface="Ink Free"/>
            </a:endParaRPr>
          </a:p>
        </p:txBody>
      </p:sp>
      <p:sp>
        <p:nvSpPr>
          <p:cNvPr id="12" name="Rectangle 11">
            <a:extLst>
              <a:ext uri="{FF2B5EF4-FFF2-40B4-BE49-F238E27FC236}">
                <a16:creationId xmlns:a16="http://schemas.microsoft.com/office/drawing/2014/main" id="{01014442-855A-4E0F-8D09-C314661A4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4533" y="758952"/>
            <a:ext cx="1185379" cy="1651133"/>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9B1ABF09-86CF-414E-88A5-2B84CC723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 y="2526526"/>
            <a:ext cx="1169701" cy="3563378"/>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id="{3FE91770-CDBB-4D24-94E5-AD484F36C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79019" y="2526526"/>
            <a:ext cx="10920893" cy="3563377"/>
          </a:xfrm>
          <a:prstGeom prst="rect">
            <a:avLst/>
          </a:prstGeom>
          <a:solidFill>
            <a:schemeClr val="bg2">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6BE51DDC-E640-4532-9846-AAD9D541CAE7}"/>
              </a:ext>
            </a:extLst>
          </p:cNvPr>
          <p:cNvSpPr>
            <a:spLocks noGrp="1"/>
          </p:cNvSpPr>
          <p:nvPr>
            <p:ph idx="1"/>
          </p:nvPr>
        </p:nvSpPr>
        <p:spPr>
          <a:xfrm>
            <a:off x="1600753" y="2535446"/>
            <a:ext cx="8983489" cy="3554457"/>
          </a:xfrm>
        </p:spPr>
        <p:txBody>
          <a:bodyPr>
            <a:normAutofit/>
          </a:bodyPr>
          <a:lstStyle/>
          <a:p>
            <a:pPr marL="0" indent="0">
              <a:buNone/>
            </a:pPr>
            <a:r>
              <a:rPr lang="en-US" sz="3600">
                <a:ea typeface="+mn-lt"/>
                <a:cs typeface="+mn-lt"/>
              </a:rPr>
              <a:t>a.  </a:t>
            </a:r>
            <a:r>
              <a:rPr lang="en-US" sz="3600">
                <a:highlight>
                  <a:srgbClr val="FFFF00"/>
                </a:highlight>
                <a:ea typeface="+mn-lt"/>
                <a:cs typeface="+mn-lt"/>
              </a:rPr>
              <a:t>25%</a:t>
            </a:r>
            <a:endParaRPr lang="en-US">
              <a:highlight>
                <a:srgbClr val="FFFF00"/>
              </a:highlight>
            </a:endParaRPr>
          </a:p>
          <a:p>
            <a:pPr marL="0" indent="0">
              <a:buNone/>
            </a:pPr>
            <a:r>
              <a:rPr lang="en-US" sz="3600">
                <a:ea typeface="+mn-lt"/>
                <a:cs typeface="+mn-lt"/>
              </a:rPr>
              <a:t>b.  15%</a:t>
            </a:r>
            <a:endParaRPr lang="en-US"/>
          </a:p>
          <a:p>
            <a:pPr marL="0" indent="0">
              <a:buNone/>
            </a:pPr>
            <a:r>
              <a:rPr lang="en-US" sz="3600">
                <a:ea typeface="+mn-lt"/>
                <a:cs typeface="+mn-lt"/>
              </a:rPr>
              <a:t>c.  35%</a:t>
            </a:r>
            <a:endParaRPr lang="en-US"/>
          </a:p>
          <a:p>
            <a:pPr marL="0" indent="0">
              <a:buNone/>
            </a:pPr>
            <a:r>
              <a:rPr lang="en-US" sz="3600">
                <a:ea typeface="+mn-lt"/>
                <a:cs typeface="+mn-lt"/>
              </a:rPr>
              <a:t>d.  5%</a:t>
            </a:r>
            <a:endParaRPr lang="en-US"/>
          </a:p>
          <a:p>
            <a:pPr marL="0" indent="0">
              <a:lnSpc>
                <a:spcPct val="100000"/>
              </a:lnSpc>
              <a:spcBef>
                <a:spcPts val="0"/>
              </a:spcBef>
              <a:buNone/>
            </a:pPr>
            <a:endParaRPr lang="en-US" sz="3600"/>
          </a:p>
        </p:txBody>
      </p:sp>
    </p:spTree>
    <p:extLst>
      <p:ext uri="{BB962C8B-B14F-4D97-AF65-F5344CB8AC3E}">
        <p14:creationId xmlns:p14="http://schemas.microsoft.com/office/powerpoint/2010/main" val="40349127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DC5A77-10C9-4ECF-B7EB-8D917F36A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FFE28B5-FB16-49A9-B851-3C35FAC0C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10905976" cy="1651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4EE46377-B5EA-463D-88FC-E756554BA7B5}"/>
              </a:ext>
            </a:extLst>
          </p:cNvPr>
          <p:cNvSpPr>
            <a:spLocks noGrp="1"/>
          </p:cNvSpPr>
          <p:nvPr>
            <p:ph type="title"/>
          </p:nvPr>
        </p:nvSpPr>
        <p:spPr>
          <a:xfrm>
            <a:off x="479321" y="1087374"/>
            <a:ext cx="10104922" cy="1000978"/>
          </a:xfrm>
        </p:spPr>
        <p:txBody>
          <a:bodyPr>
            <a:normAutofit fontScale="90000"/>
          </a:bodyPr>
          <a:lstStyle/>
          <a:p>
            <a:r>
              <a:rPr lang="en-US" b="1"/>
              <a:t>Question 3: </a:t>
            </a:r>
            <a:r>
              <a:rPr lang="en-US" b="1">
                <a:ea typeface="+mj-lt"/>
                <a:cs typeface="+mj-lt"/>
              </a:rPr>
              <a:t>What percentage of those patients will become opioid-dependent one-year later?</a:t>
            </a:r>
            <a:endParaRPr lang="en-US">
              <a:ea typeface="+mj-lt"/>
              <a:cs typeface="+mj-lt"/>
            </a:endParaRPr>
          </a:p>
        </p:txBody>
      </p:sp>
      <p:sp>
        <p:nvSpPr>
          <p:cNvPr id="12" name="Rectangle 11">
            <a:extLst>
              <a:ext uri="{FF2B5EF4-FFF2-40B4-BE49-F238E27FC236}">
                <a16:creationId xmlns:a16="http://schemas.microsoft.com/office/drawing/2014/main" id="{01014442-855A-4E0F-8D09-C314661A4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4533" y="758952"/>
            <a:ext cx="1185379" cy="1651133"/>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9B1ABF09-86CF-414E-88A5-2B84CC723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 y="2526526"/>
            <a:ext cx="1169701" cy="3563378"/>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id="{3FE91770-CDBB-4D24-94E5-AD484F36C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79019" y="2526526"/>
            <a:ext cx="10920893" cy="3563377"/>
          </a:xfrm>
          <a:prstGeom prst="rect">
            <a:avLst/>
          </a:prstGeom>
          <a:solidFill>
            <a:schemeClr val="bg2">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6BE51DDC-E640-4532-9846-AAD9D541CAE7}"/>
              </a:ext>
            </a:extLst>
          </p:cNvPr>
          <p:cNvSpPr>
            <a:spLocks noGrp="1"/>
          </p:cNvSpPr>
          <p:nvPr>
            <p:ph idx="1"/>
          </p:nvPr>
        </p:nvSpPr>
        <p:spPr>
          <a:xfrm>
            <a:off x="1600753" y="2535446"/>
            <a:ext cx="8983489" cy="3554457"/>
          </a:xfrm>
        </p:spPr>
        <p:txBody>
          <a:bodyPr>
            <a:normAutofit/>
          </a:bodyPr>
          <a:lstStyle/>
          <a:p>
            <a:pPr marL="0" indent="0">
              <a:buNone/>
            </a:pPr>
            <a:r>
              <a:rPr lang="en-US" sz="3600">
                <a:ea typeface="+mn-lt"/>
                <a:cs typeface="+mn-lt"/>
              </a:rPr>
              <a:t>a.  5%</a:t>
            </a:r>
            <a:endParaRPr lang="en-US"/>
          </a:p>
          <a:p>
            <a:pPr marL="0" indent="0">
              <a:buNone/>
            </a:pPr>
            <a:r>
              <a:rPr lang="en-US" sz="3600">
                <a:ea typeface="+mn-lt"/>
                <a:cs typeface="+mn-lt"/>
              </a:rPr>
              <a:t>b.  10%</a:t>
            </a:r>
            <a:endParaRPr lang="en-US"/>
          </a:p>
          <a:p>
            <a:pPr marL="0" indent="0">
              <a:buNone/>
            </a:pPr>
            <a:r>
              <a:rPr lang="en-US" sz="3600">
                <a:ea typeface="+mn-lt"/>
                <a:cs typeface="+mn-lt"/>
              </a:rPr>
              <a:t>c.  15%</a:t>
            </a:r>
            <a:endParaRPr lang="en-US"/>
          </a:p>
          <a:p>
            <a:pPr marL="0" indent="0">
              <a:buNone/>
            </a:pPr>
            <a:r>
              <a:rPr lang="en-US" sz="3600">
                <a:ea typeface="+mn-lt"/>
                <a:cs typeface="+mn-lt"/>
              </a:rPr>
              <a:t>d.  20%</a:t>
            </a:r>
            <a:endParaRPr lang="en-US"/>
          </a:p>
          <a:p>
            <a:pPr marL="0" indent="0">
              <a:lnSpc>
                <a:spcPct val="100000"/>
              </a:lnSpc>
              <a:spcBef>
                <a:spcPts val="0"/>
              </a:spcBef>
              <a:buNone/>
            </a:pPr>
            <a:endParaRPr lang="en-US" sz="3600"/>
          </a:p>
        </p:txBody>
      </p:sp>
    </p:spTree>
    <p:extLst>
      <p:ext uri="{BB962C8B-B14F-4D97-AF65-F5344CB8AC3E}">
        <p14:creationId xmlns:p14="http://schemas.microsoft.com/office/powerpoint/2010/main" val="8575556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DC5A77-10C9-4ECF-B7EB-8D917F36A9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FFE28B5-FB16-49A9-B851-3C35FAC0C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10905976" cy="165113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4EE46377-B5EA-463D-88FC-E756554BA7B5}"/>
              </a:ext>
            </a:extLst>
          </p:cNvPr>
          <p:cNvSpPr>
            <a:spLocks noGrp="1"/>
          </p:cNvSpPr>
          <p:nvPr>
            <p:ph type="title"/>
          </p:nvPr>
        </p:nvSpPr>
        <p:spPr>
          <a:xfrm>
            <a:off x="479321" y="1087374"/>
            <a:ext cx="10104922" cy="1000978"/>
          </a:xfrm>
        </p:spPr>
        <p:txBody>
          <a:bodyPr>
            <a:normAutofit fontScale="90000"/>
          </a:bodyPr>
          <a:lstStyle/>
          <a:p>
            <a:r>
              <a:rPr lang="en-US" b="1"/>
              <a:t>Question 3: </a:t>
            </a:r>
            <a:r>
              <a:rPr lang="en-US" b="1">
                <a:ea typeface="+mj-lt"/>
                <a:cs typeface="+mj-lt"/>
              </a:rPr>
              <a:t>What percentage of those patients will become opioid-dependent one-year later?</a:t>
            </a:r>
            <a:endParaRPr lang="en-US">
              <a:ea typeface="+mj-lt"/>
              <a:cs typeface="+mj-lt"/>
            </a:endParaRPr>
          </a:p>
        </p:txBody>
      </p:sp>
      <p:sp>
        <p:nvSpPr>
          <p:cNvPr id="12" name="Rectangle 11">
            <a:extLst>
              <a:ext uri="{FF2B5EF4-FFF2-40B4-BE49-F238E27FC236}">
                <a16:creationId xmlns:a16="http://schemas.microsoft.com/office/drawing/2014/main" id="{01014442-855A-4E0F-8D09-C314661A4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14533" y="758952"/>
            <a:ext cx="1185379" cy="1651133"/>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9B1ABF09-86CF-414E-88A5-2B84CC7232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3" y="2526526"/>
            <a:ext cx="1169701" cy="3563378"/>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id="{3FE91770-CDBB-4D24-94E5-AD484F36C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79019" y="2526526"/>
            <a:ext cx="10920893" cy="3563377"/>
          </a:xfrm>
          <a:prstGeom prst="rect">
            <a:avLst/>
          </a:prstGeom>
          <a:solidFill>
            <a:schemeClr val="bg2">
              <a:lumMod val="60000"/>
              <a:lumOff val="4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6BE51DDC-E640-4532-9846-AAD9D541CAE7}"/>
              </a:ext>
            </a:extLst>
          </p:cNvPr>
          <p:cNvSpPr>
            <a:spLocks noGrp="1"/>
          </p:cNvSpPr>
          <p:nvPr>
            <p:ph idx="1"/>
          </p:nvPr>
        </p:nvSpPr>
        <p:spPr>
          <a:xfrm>
            <a:off x="1600753" y="2535446"/>
            <a:ext cx="8983489" cy="3554457"/>
          </a:xfrm>
        </p:spPr>
        <p:txBody>
          <a:bodyPr>
            <a:normAutofit/>
          </a:bodyPr>
          <a:lstStyle/>
          <a:p>
            <a:pPr marL="0" indent="0">
              <a:buNone/>
            </a:pPr>
            <a:r>
              <a:rPr lang="en-US" sz="3600">
                <a:ea typeface="+mn-lt"/>
                <a:cs typeface="+mn-lt"/>
              </a:rPr>
              <a:t>a.  5%</a:t>
            </a:r>
            <a:endParaRPr lang="en-US"/>
          </a:p>
          <a:p>
            <a:pPr marL="0" indent="0">
              <a:buNone/>
            </a:pPr>
            <a:r>
              <a:rPr lang="en-US" sz="3600">
                <a:ea typeface="+mn-lt"/>
                <a:cs typeface="+mn-lt"/>
              </a:rPr>
              <a:t>b.  10%</a:t>
            </a:r>
            <a:endParaRPr lang="en-US"/>
          </a:p>
          <a:p>
            <a:pPr marL="0" indent="0">
              <a:buNone/>
            </a:pPr>
            <a:r>
              <a:rPr lang="en-US" sz="3600" b="1">
                <a:highlight>
                  <a:srgbClr val="FFFF00"/>
                </a:highlight>
                <a:ea typeface="+mn-lt"/>
                <a:cs typeface="+mn-lt"/>
              </a:rPr>
              <a:t>c.  15%</a:t>
            </a:r>
            <a:endParaRPr lang="en-US" b="1">
              <a:highlight>
                <a:srgbClr val="FFFF00"/>
              </a:highlight>
            </a:endParaRPr>
          </a:p>
          <a:p>
            <a:pPr marL="0" indent="0">
              <a:buNone/>
            </a:pPr>
            <a:r>
              <a:rPr lang="en-US" sz="3600">
                <a:ea typeface="+mn-lt"/>
                <a:cs typeface="+mn-lt"/>
              </a:rPr>
              <a:t>d.  20%</a:t>
            </a:r>
            <a:endParaRPr lang="en-US"/>
          </a:p>
          <a:p>
            <a:pPr marL="0" indent="0">
              <a:lnSpc>
                <a:spcPct val="100000"/>
              </a:lnSpc>
              <a:spcBef>
                <a:spcPts val="0"/>
              </a:spcBef>
              <a:buNone/>
            </a:pPr>
            <a:endParaRPr lang="en-US" sz="3600"/>
          </a:p>
        </p:txBody>
      </p:sp>
    </p:spTree>
    <p:extLst>
      <p:ext uri="{BB962C8B-B14F-4D97-AF65-F5344CB8AC3E}">
        <p14:creationId xmlns:p14="http://schemas.microsoft.com/office/powerpoint/2010/main" val="12468130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21F54-4170-4155-B1EF-9B53B0D20752}"/>
              </a:ext>
            </a:extLst>
          </p:cNvPr>
          <p:cNvSpPr>
            <a:spLocks noGrp="1"/>
          </p:cNvSpPr>
          <p:nvPr>
            <p:ph type="title"/>
          </p:nvPr>
        </p:nvSpPr>
        <p:spPr>
          <a:xfrm>
            <a:off x="252919" y="1123837"/>
            <a:ext cx="3148765" cy="4601183"/>
          </a:xfrm>
        </p:spPr>
        <p:txBody>
          <a:bodyPr>
            <a:normAutofit/>
          </a:bodyPr>
          <a:lstStyle/>
          <a:p>
            <a:r>
              <a:rPr lang="en-US" sz="8000"/>
              <a:t>Case 1 </a:t>
            </a:r>
          </a:p>
        </p:txBody>
      </p:sp>
      <p:sp>
        <p:nvSpPr>
          <p:cNvPr id="6" name="Content Placeholder 5">
            <a:extLst>
              <a:ext uri="{FF2B5EF4-FFF2-40B4-BE49-F238E27FC236}">
                <a16:creationId xmlns:a16="http://schemas.microsoft.com/office/drawing/2014/main" id="{6ADACCC5-1F9F-4680-B07C-3CAA74F2986E}"/>
              </a:ext>
            </a:extLst>
          </p:cNvPr>
          <p:cNvSpPr>
            <a:spLocks noGrp="1"/>
          </p:cNvSpPr>
          <p:nvPr>
            <p:ph idx="1"/>
          </p:nvPr>
        </p:nvSpPr>
        <p:spPr/>
        <p:txBody>
          <a:bodyPr/>
          <a:lstStyle/>
          <a:p>
            <a:r>
              <a:rPr lang="en-US"/>
              <a:t> 47-y/o F  with h/o Crohn’s s/p colectomy and end colostomy.</a:t>
            </a:r>
          </a:p>
          <a:p>
            <a:r>
              <a:rPr lang="en-US"/>
              <a:t> On home OxyContin and oxycodone for chronic abdominal pain.</a:t>
            </a:r>
          </a:p>
          <a:p>
            <a:r>
              <a:rPr lang="en-US"/>
              <a:t> Presents w/ acute on chronic pain uncontrolled by home regimen.</a:t>
            </a:r>
          </a:p>
          <a:p>
            <a:r>
              <a:rPr lang="en-US"/>
              <a:t> She reports nausea/vomiting and increased ostomy output x3-4 days.  </a:t>
            </a:r>
            <a:endParaRPr lang="en-US">
              <a:ea typeface="+mn-lt"/>
              <a:cs typeface="+mn-lt"/>
            </a:endParaRPr>
          </a:p>
          <a:p>
            <a:r>
              <a:rPr lang="en-US"/>
              <a:t>She always requests her 10mg dose of oxycodone and calls every 6 hours on the dot. </a:t>
            </a:r>
          </a:p>
          <a:p>
            <a:r>
              <a:rPr lang="en-US"/>
              <a:t>She consistently rates her pain 9/10. </a:t>
            </a:r>
          </a:p>
          <a:p>
            <a:r>
              <a:rPr lang="en-US"/>
              <a:t>The nurse notices that the patient frequently asks about her next dose and sets alarms on her phone</a:t>
            </a:r>
          </a:p>
          <a:p>
            <a:r>
              <a:rPr lang="en-US"/>
              <a:t>When the nurse is late with a dose, the patient becomes agitated.</a:t>
            </a:r>
          </a:p>
        </p:txBody>
      </p:sp>
    </p:spTree>
    <p:extLst>
      <p:ext uri="{BB962C8B-B14F-4D97-AF65-F5344CB8AC3E}">
        <p14:creationId xmlns:p14="http://schemas.microsoft.com/office/powerpoint/2010/main" val="18283198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21F54-4170-4155-B1EF-9B53B0D20752}"/>
              </a:ext>
            </a:extLst>
          </p:cNvPr>
          <p:cNvSpPr>
            <a:spLocks noGrp="1"/>
          </p:cNvSpPr>
          <p:nvPr>
            <p:ph type="title"/>
          </p:nvPr>
        </p:nvSpPr>
        <p:spPr>
          <a:xfrm>
            <a:off x="252919" y="1123837"/>
            <a:ext cx="3148765" cy="4601183"/>
          </a:xfrm>
        </p:spPr>
        <p:txBody>
          <a:bodyPr>
            <a:normAutofit/>
          </a:bodyPr>
          <a:lstStyle/>
          <a:p>
            <a:r>
              <a:rPr lang="en-US" sz="8000"/>
              <a:t>Case 2 </a:t>
            </a:r>
          </a:p>
        </p:txBody>
      </p:sp>
      <p:sp>
        <p:nvSpPr>
          <p:cNvPr id="6" name="Content Placeholder 5">
            <a:extLst>
              <a:ext uri="{FF2B5EF4-FFF2-40B4-BE49-F238E27FC236}">
                <a16:creationId xmlns:a16="http://schemas.microsoft.com/office/drawing/2014/main" id="{6ADACCC5-1F9F-4680-B07C-3CAA74F2986E}"/>
              </a:ext>
            </a:extLst>
          </p:cNvPr>
          <p:cNvSpPr>
            <a:spLocks noGrp="1"/>
          </p:cNvSpPr>
          <p:nvPr>
            <p:ph idx="1"/>
          </p:nvPr>
        </p:nvSpPr>
        <p:spPr/>
        <p:txBody>
          <a:bodyPr>
            <a:normAutofit fontScale="85000" lnSpcReduction="20000"/>
          </a:bodyPr>
          <a:lstStyle/>
          <a:p>
            <a:pPr>
              <a:lnSpc>
                <a:spcPct val="120000"/>
              </a:lnSpc>
            </a:pPr>
            <a:r>
              <a:rPr lang="en-US"/>
              <a:t>38M w/ h/o  Psychoactive Substance Use Disorder (PSUD - heroin, cocaine, benzos).</a:t>
            </a:r>
          </a:p>
          <a:p>
            <a:pPr>
              <a:lnSpc>
                <a:spcPct val="120000"/>
              </a:lnSpc>
            </a:pPr>
            <a:r>
              <a:rPr lang="en-US"/>
              <a:t> Admitted for IV antibiotics after I&amp;D of an antecubital abscess. </a:t>
            </a:r>
          </a:p>
          <a:p>
            <a:pPr>
              <a:lnSpc>
                <a:spcPct val="120000"/>
              </a:lnSpc>
            </a:pPr>
            <a:r>
              <a:rPr lang="en-US"/>
              <a:t>After the procedure, the patient is ordered for PRN IV </a:t>
            </a:r>
            <a:r>
              <a:rPr lang="en-US" err="1"/>
              <a:t>Dilaudid</a:t>
            </a:r>
            <a:r>
              <a:rPr lang="en-US"/>
              <a:t>  q4h for pain and PRN  Ativan q8h for anxiety.</a:t>
            </a:r>
            <a:endParaRPr lang="en-US">
              <a:ea typeface="+mn-lt"/>
              <a:cs typeface="+mn-lt"/>
            </a:endParaRPr>
          </a:p>
          <a:p>
            <a:pPr>
              <a:lnSpc>
                <a:spcPct val="120000"/>
              </a:lnSpc>
            </a:pPr>
            <a:r>
              <a:rPr lang="en-US"/>
              <a:t>On the floor, the patient appears agitated and demanding pain medicine. The nurse medicates the patient with </a:t>
            </a:r>
            <a:r>
              <a:rPr lang="en-US" err="1"/>
              <a:t>Dilaudid</a:t>
            </a:r>
            <a:r>
              <a:rPr lang="en-US"/>
              <a:t> and Ativan. </a:t>
            </a:r>
          </a:p>
          <a:p>
            <a:pPr>
              <a:lnSpc>
                <a:spcPct val="120000"/>
              </a:lnSpc>
            </a:pPr>
            <a:r>
              <a:rPr lang="en-US"/>
              <a:t>90 min later, the patient requests more pain medicine. Since he is not due for another 2.5 hours, he becomes verbally aggressive and threatens to leave AMA if he does not get an additional dose of </a:t>
            </a:r>
            <a:r>
              <a:rPr lang="en-US" err="1"/>
              <a:t>Dilaudid</a:t>
            </a:r>
            <a:r>
              <a:rPr lang="en-US"/>
              <a:t>. </a:t>
            </a:r>
            <a:endParaRPr lang="en-US">
              <a:ea typeface="+mn-lt"/>
              <a:cs typeface="+mn-lt"/>
            </a:endParaRPr>
          </a:p>
          <a:p>
            <a:pPr>
              <a:lnSpc>
                <a:spcPct val="120000"/>
              </a:lnSpc>
            </a:pPr>
            <a:r>
              <a:rPr lang="en-US"/>
              <a:t>The team orders for a x1 dose of IV </a:t>
            </a:r>
            <a:r>
              <a:rPr lang="en-US" err="1"/>
              <a:t>Dilaudid</a:t>
            </a:r>
            <a:r>
              <a:rPr lang="en-US"/>
              <a:t> but the patient falls asleep before receiving the dose. </a:t>
            </a:r>
            <a:endParaRPr lang="en-US">
              <a:ea typeface="+mn-lt"/>
              <a:cs typeface="+mn-lt"/>
            </a:endParaRPr>
          </a:p>
          <a:p>
            <a:pPr>
              <a:lnSpc>
                <a:spcPct val="120000"/>
              </a:lnSpc>
            </a:pPr>
            <a:r>
              <a:rPr lang="en-US"/>
              <a:t>Hours later, the patient is tachycardic to 115, hypertensive to 165/95, agitated and reporting 10/10 pain.</a:t>
            </a:r>
          </a:p>
          <a:p>
            <a:pPr>
              <a:lnSpc>
                <a:spcPct val="120000"/>
              </a:lnSpc>
            </a:pPr>
            <a:r>
              <a:rPr lang="en-US"/>
              <a:t>He is diaphoretic and that the box of tissues she brought in earlier is empty. </a:t>
            </a:r>
            <a:endParaRPr lang="en-US">
              <a:ea typeface="+mn-lt"/>
              <a:cs typeface="+mn-lt"/>
            </a:endParaRPr>
          </a:p>
          <a:p>
            <a:endParaRPr lang="en-US"/>
          </a:p>
        </p:txBody>
      </p:sp>
    </p:spTree>
    <p:extLst>
      <p:ext uri="{BB962C8B-B14F-4D97-AF65-F5344CB8AC3E}">
        <p14:creationId xmlns:p14="http://schemas.microsoft.com/office/powerpoint/2010/main" val="29311689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21F54-4170-4155-B1EF-9B53B0D20752}"/>
              </a:ext>
            </a:extLst>
          </p:cNvPr>
          <p:cNvSpPr>
            <a:spLocks noGrp="1"/>
          </p:cNvSpPr>
          <p:nvPr>
            <p:ph type="title"/>
          </p:nvPr>
        </p:nvSpPr>
        <p:spPr>
          <a:xfrm>
            <a:off x="252919" y="1123837"/>
            <a:ext cx="3148765" cy="4601183"/>
          </a:xfrm>
        </p:spPr>
        <p:txBody>
          <a:bodyPr>
            <a:normAutofit/>
          </a:bodyPr>
          <a:lstStyle/>
          <a:p>
            <a:r>
              <a:rPr lang="en-US" sz="8000"/>
              <a:t>Case 3 </a:t>
            </a:r>
          </a:p>
        </p:txBody>
      </p:sp>
      <p:sp>
        <p:nvSpPr>
          <p:cNvPr id="6" name="Content Placeholder 5">
            <a:extLst>
              <a:ext uri="{FF2B5EF4-FFF2-40B4-BE49-F238E27FC236}">
                <a16:creationId xmlns:a16="http://schemas.microsoft.com/office/drawing/2014/main" id="{6ADACCC5-1F9F-4680-B07C-3CAA74F2986E}"/>
              </a:ext>
            </a:extLst>
          </p:cNvPr>
          <p:cNvSpPr>
            <a:spLocks noGrp="1"/>
          </p:cNvSpPr>
          <p:nvPr>
            <p:ph idx="1"/>
          </p:nvPr>
        </p:nvSpPr>
        <p:spPr/>
        <p:txBody>
          <a:bodyPr>
            <a:normAutofit fontScale="77500" lnSpcReduction="20000"/>
          </a:bodyPr>
          <a:lstStyle/>
          <a:p>
            <a:pPr>
              <a:lnSpc>
                <a:spcPct val="120000"/>
              </a:lnSpc>
            </a:pPr>
            <a:r>
              <a:rPr lang="en-US"/>
              <a:t>21M w h/o SLE , APLS, with hx of PE (on Coumadin) admitted with MSSA bacteremia and generalized pain. </a:t>
            </a:r>
          </a:p>
          <a:p>
            <a:pPr>
              <a:lnSpc>
                <a:spcPct val="120000"/>
              </a:lnSpc>
            </a:pPr>
            <a:r>
              <a:rPr lang="en-US"/>
              <a:t>He was placed on a </a:t>
            </a:r>
            <a:r>
              <a:rPr lang="en-US" err="1"/>
              <a:t>Dilaudid</a:t>
            </a:r>
            <a:r>
              <a:rPr lang="en-US"/>
              <a:t> PCA and a few days later he was transferred to the ICU with MAS and multiorgan failure on steroids/anakinra. </a:t>
            </a:r>
          </a:p>
          <a:p>
            <a:pPr>
              <a:lnSpc>
                <a:spcPct val="120000"/>
              </a:lnSpc>
            </a:pPr>
            <a:r>
              <a:rPr lang="en-US"/>
              <a:t>In the ICU, he was intubated - the </a:t>
            </a:r>
            <a:r>
              <a:rPr lang="en-US" err="1"/>
              <a:t>Dilaudid</a:t>
            </a:r>
            <a:r>
              <a:rPr lang="en-US"/>
              <a:t> PCA was  switched to a Fentanyl drip. </a:t>
            </a:r>
          </a:p>
          <a:p>
            <a:pPr>
              <a:lnSpc>
                <a:spcPct val="120000"/>
              </a:lnSpc>
            </a:pPr>
            <a:r>
              <a:rPr lang="en-US"/>
              <a:t>Pt slowly recovered and was  transferred back to the floor. </a:t>
            </a:r>
          </a:p>
          <a:p>
            <a:pPr>
              <a:lnSpc>
                <a:spcPct val="120000"/>
              </a:lnSpc>
            </a:pPr>
            <a:r>
              <a:rPr lang="en-US"/>
              <a:t>The Fentanyl drip was replaced with Fentanyl 25 mcg q 2 h prn. </a:t>
            </a:r>
          </a:p>
          <a:p>
            <a:pPr>
              <a:lnSpc>
                <a:spcPct val="120000"/>
              </a:lnSpc>
            </a:pPr>
            <a:r>
              <a:rPr lang="en-US"/>
              <a:t>Patient’s mental status deteriorated again, was awake and following commands but non-verbal. </a:t>
            </a:r>
          </a:p>
          <a:p>
            <a:pPr>
              <a:lnSpc>
                <a:spcPct val="120000"/>
              </a:lnSpc>
            </a:pPr>
            <a:r>
              <a:rPr lang="en-US"/>
              <a:t>2 days after transfer, he was more tachycardic than usual, with HR up to 170s, sinus rhythm. His SBP was in the 180s. He was agitated, had a visible tremor, worse on his RUE. He was pointing towards his abdomen and head when asked about pain. </a:t>
            </a:r>
          </a:p>
          <a:p>
            <a:pPr>
              <a:lnSpc>
                <a:spcPct val="120000"/>
              </a:lnSpc>
            </a:pPr>
            <a:r>
              <a:rPr lang="en-US"/>
              <a:t>On exam, his pupils were dilated and was mildly diaphoretic. Abdomen was soft with no rebound or guarding.</a:t>
            </a:r>
            <a:endParaRPr lang="en-US">
              <a:ea typeface="+mn-lt"/>
              <a:cs typeface="+mn-lt"/>
            </a:endParaRPr>
          </a:p>
          <a:p>
            <a:endParaRPr lang="en-US"/>
          </a:p>
        </p:txBody>
      </p:sp>
    </p:spTree>
    <p:extLst>
      <p:ext uri="{BB962C8B-B14F-4D97-AF65-F5344CB8AC3E}">
        <p14:creationId xmlns:p14="http://schemas.microsoft.com/office/powerpoint/2010/main" val="21791183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3AFAA-A39C-4283-8927-5928BD6910BB}"/>
              </a:ext>
            </a:extLst>
          </p:cNvPr>
          <p:cNvSpPr>
            <a:spLocks noGrp="1"/>
          </p:cNvSpPr>
          <p:nvPr>
            <p:ph type="title"/>
          </p:nvPr>
        </p:nvSpPr>
        <p:spPr>
          <a:xfrm>
            <a:off x="252919" y="1123837"/>
            <a:ext cx="3112582" cy="4601183"/>
          </a:xfrm>
        </p:spPr>
        <p:txBody>
          <a:bodyPr>
            <a:normAutofit/>
          </a:bodyPr>
          <a:lstStyle/>
          <a:p>
            <a:r>
              <a:rPr lang="en-US" sz="6000" b="1"/>
              <a:t>Who to Monitor?</a:t>
            </a:r>
          </a:p>
        </p:txBody>
      </p:sp>
      <p:sp>
        <p:nvSpPr>
          <p:cNvPr id="4" name="Content Placeholder 3">
            <a:extLst>
              <a:ext uri="{FF2B5EF4-FFF2-40B4-BE49-F238E27FC236}">
                <a16:creationId xmlns:a16="http://schemas.microsoft.com/office/drawing/2014/main" id="{14775C2A-A828-4838-8005-A5ACD12D2B03}"/>
              </a:ext>
            </a:extLst>
          </p:cNvPr>
          <p:cNvSpPr>
            <a:spLocks noGrp="1"/>
          </p:cNvSpPr>
          <p:nvPr>
            <p:ph idx="1"/>
          </p:nvPr>
        </p:nvSpPr>
        <p:spPr/>
        <p:txBody>
          <a:bodyPr/>
          <a:lstStyle/>
          <a:p>
            <a:r>
              <a:rPr lang="en-US" sz="3600">
                <a:ea typeface="+mn-lt"/>
                <a:cs typeface="+mn-lt"/>
              </a:rPr>
              <a:t>Buprenorphine induction</a:t>
            </a:r>
            <a:endParaRPr lang="en-US" sz="3600"/>
          </a:p>
          <a:p>
            <a:r>
              <a:rPr lang="en-US" sz="3600">
                <a:ea typeface="+mn-lt"/>
                <a:cs typeface="+mn-lt"/>
              </a:rPr>
              <a:t>Pt on chronic opioids</a:t>
            </a:r>
            <a:endParaRPr lang="en-US" sz="3600"/>
          </a:p>
          <a:p>
            <a:r>
              <a:rPr lang="en-US" sz="3600">
                <a:ea typeface="+mn-lt"/>
                <a:cs typeface="+mn-lt"/>
              </a:rPr>
              <a:t>Opioid abuse / addiction</a:t>
            </a:r>
            <a:endParaRPr lang="en-US" sz="3600"/>
          </a:p>
          <a:p>
            <a:r>
              <a:rPr lang="en-US" sz="3600">
                <a:ea typeface="+mn-lt"/>
                <a:cs typeface="+mn-lt"/>
              </a:rPr>
              <a:t>Patients who received high doses on opioids on admission and are being tapered down (pts transferred from the ICU).</a:t>
            </a:r>
            <a:endParaRPr lang="en-US" sz="3600"/>
          </a:p>
          <a:p>
            <a:endParaRPr lang="en-US"/>
          </a:p>
        </p:txBody>
      </p:sp>
    </p:spTree>
    <p:extLst>
      <p:ext uri="{BB962C8B-B14F-4D97-AF65-F5344CB8AC3E}">
        <p14:creationId xmlns:p14="http://schemas.microsoft.com/office/powerpoint/2010/main" val="38404724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2ABBB681-F4D2-40F2-ACC3-DE0B4B4880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57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9388ED0-1FEF-4E11-B488-BD661D1AC1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58470"/>
            <a:ext cx="11237976" cy="589788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7DA1C70E-8214-46F4-B202-96039B3CD599}"/>
              </a:ext>
            </a:extLst>
          </p:cNvPr>
          <p:cNvSpPr txBox="1">
            <a:spLocks/>
          </p:cNvSpPr>
          <p:nvPr/>
        </p:nvSpPr>
        <p:spPr>
          <a:xfrm>
            <a:off x="2373819" y="2241437"/>
            <a:ext cx="7214682" cy="2213583"/>
          </a:xfrm>
          <a:prstGeom prst="rect">
            <a:avLst/>
          </a:prstGeom>
        </p:spPr>
        <p:txBody>
          <a:bodyPr anchor="t">
            <a:normAutofit fontScale="85000" lnSpcReduction="20000"/>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pPr algn="ctr"/>
            <a:r>
              <a:rPr lang="en-US" sz="6600">
                <a:solidFill>
                  <a:srgbClr val="C00000"/>
                </a:solidFill>
              </a:rPr>
              <a:t>Flip Chart Activity: </a:t>
            </a:r>
          </a:p>
          <a:p>
            <a:pPr algn="ctr"/>
            <a:r>
              <a:rPr lang="en-US" sz="8000" b="1">
                <a:solidFill>
                  <a:srgbClr val="C00000"/>
                </a:solidFill>
              </a:rPr>
              <a:t>Early and Late Symptoms</a:t>
            </a:r>
          </a:p>
        </p:txBody>
      </p:sp>
    </p:spTree>
    <p:extLst>
      <p:ext uri="{BB962C8B-B14F-4D97-AF65-F5344CB8AC3E}">
        <p14:creationId xmlns:p14="http://schemas.microsoft.com/office/powerpoint/2010/main" val="1144419216"/>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3AFAA-A39C-4283-8927-5928BD6910BB}"/>
              </a:ext>
            </a:extLst>
          </p:cNvPr>
          <p:cNvSpPr>
            <a:spLocks noGrp="1"/>
          </p:cNvSpPr>
          <p:nvPr>
            <p:ph type="title"/>
          </p:nvPr>
        </p:nvSpPr>
        <p:spPr>
          <a:xfrm>
            <a:off x="113219" y="1123837"/>
            <a:ext cx="3239582" cy="4601183"/>
          </a:xfrm>
        </p:spPr>
        <p:txBody>
          <a:bodyPr>
            <a:normAutofit/>
          </a:bodyPr>
          <a:lstStyle/>
          <a:p>
            <a:r>
              <a:rPr lang="en-US" sz="6000" b="1"/>
              <a:t>When to Monitor?</a:t>
            </a:r>
          </a:p>
        </p:txBody>
      </p:sp>
      <p:graphicFrame>
        <p:nvGraphicFramePr>
          <p:cNvPr id="10" name="Content Placeholder 9">
            <a:extLst>
              <a:ext uri="{FF2B5EF4-FFF2-40B4-BE49-F238E27FC236}">
                <a16:creationId xmlns:a16="http://schemas.microsoft.com/office/drawing/2014/main" id="{D620AAA2-685D-43AE-99FF-C7D4A72814BF}"/>
              </a:ext>
            </a:extLst>
          </p:cNvPr>
          <p:cNvGraphicFramePr>
            <a:graphicFrameLocks noGrp="1"/>
          </p:cNvGraphicFramePr>
          <p:nvPr>
            <p:ph idx="1"/>
            <p:extLst>
              <p:ext uri="{D42A27DB-BD31-4B8C-83A1-F6EECF244321}">
                <p14:modId xmlns:p14="http://schemas.microsoft.com/office/powerpoint/2010/main" val="1991724107"/>
              </p:ext>
            </p:extLst>
          </p:nvPr>
        </p:nvGraphicFramePr>
        <p:xfrm>
          <a:off x="3639868" y="343859"/>
          <a:ext cx="7977992" cy="6124043"/>
        </p:xfrm>
        <a:graphic>
          <a:graphicData uri="http://schemas.openxmlformats.org/drawingml/2006/table">
            <a:tbl>
              <a:tblPr firstRow="1" bandRow="1">
                <a:tableStyleId>{5C22544A-7EE6-4342-B048-85BDC9FD1C3A}</a:tableStyleId>
              </a:tblPr>
              <a:tblGrid>
                <a:gridCol w="1994498">
                  <a:extLst>
                    <a:ext uri="{9D8B030D-6E8A-4147-A177-3AD203B41FA5}">
                      <a16:colId xmlns:a16="http://schemas.microsoft.com/office/drawing/2014/main" val="3797279362"/>
                    </a:ext>
                  </a:extLst>
                </a:gridCol>
                <a:gridCol w="1994498">
                  <a:extLst>
                    <a:ext uri="{9D8B030D-6E8A-4147-A177-3AD203B41FA5}">
                      <a16:colId xmlns:a16="http://schemas.microsoft.com/office/drawing/2014/main" val="4143240292"/>
                    </a:ext>
                  </a:extLst>
                </a:gridCol>
                <a:gridCol w="1854199">
                  <a:extLst>
                    <a:ext uri="{9D8B030D-6E8A-4147-A177-3AD203B41FA5}">
                      <a16:colId xmlns:a16="http://schemas.microsoft.com/office/drawing/2014/main" val="2384498733"/>
                    </a:ext>
                  </a:extLst>
                </a:gridCol>
                <a:gridCol w="2134797">
                  <a:extLst>
                    <a:ext uri="{9D8B030D-6E8A-4147-A177-3AD203B41FA5}">
                      <a16:colId xmlns:a16="http://schemas.microsoft.com/office/drawing/2014/main" val="1142764920"/>
                    </a:ext>
                  </a:extLst>
                </a:gridCol>
              </a:tblGrid>
              <a:tr h="1226975">
                <a:tc>
                  <a:txBody>
                    <a:bodyPr/>
                    <a:lstStyle/>
                    <a:p>
                      <a:pPr algn="ctr" rtl="0" fontAlgn="t">
                        <a:spcBef>
                          <a:spcPts val="0"/>
                        </a:spcBef>
                        <a:spcAft>
                          <a:spcPts val="0"/>
                        </a:spcAft>
                      </a:pPr>
                      <a:r>
                        <a:rPr lang="en-US" sz="2000">
                          <a:effectLst/>
                        </a:rPr>
                        <a:t>Opioid</a:t>
                      </a:r>
                    </a:p>
                  </a:txBody>
                  <a:tcPr marL="63500" marR="63500" marT="63500" marB="63500"/>
                </a:tc>
                <a:tc>
                  <a:txBody>
                    <a:bodyPr/>
                    <a:lstStyle/>
                    <a:p>
                      <a:pPr algn="ctr" rtl="0" fontAlgn="t">
                        <a:spcBef>
                          <a:spcPts val="0"/>
                        </a:spcBef>
                        <a:spcAft>
                          <a:spcPts val="0"/>
                        </a:spcAft>
                      </a:pPr>
                      <a:r>
                        <a:rPr lang="en-US" sz="2000">
                          <a:effectLst/>
                        </a:rPr>
                        <a:t>Half Life</a:t>
                      </a:r>
                    </a:p>
                  </a:txBody>
                  <a:tcPr marL="63500" marR="63500" marT="63500" marB="63500"/>
                </a:tc>
                <a:tc>
                  <a:txBody>
                    <a:bodyPr/>
                    <a:lstStyle/>
                    <a:p>
                      <a:pPr algn="ctr" rtl="0" fontAlgn="t">
                        <a:spcBef>
                          <a:spcPts val="0"/>
                        </a:spcBef>
                        <a:spcAft>
                          <a:spcPts val="0"/>
                        </a:spcAft>
                      </a:pPr>
                      <a:r>
                        <a:rPr lang="en-US" sz="2000">
                          <a:effectLst/>
                        </a:rPr>
                        <a:t>Onset of symptoms after exposure</a:t>
                      </a:r>
                    </a:p>
                  </a:txBody>
                  <a:tcPr marL="63500" marR="63500" marT="63500" marB="63500"/>
                </a:tc>
                <a:tc>
                  <a:txBody>
                    <a:bodyPr/>
                    <a:lstStyle/>
                    <a:p>
                      <a:pPr algn="ctr" rtl="0" fontAlgn="t">
                        <a:spcBef>
                          <a:spcPts val="0"/>
                        </a:spcBef>
                        <a:spcAft>
                          <a:spcPts val="0"/>
                        </a:spcAft>
                      </a:pPr>
                      <a:r>
                        <a:rPr lang="en-US" sz="2000">
                          <a:effectLst/>
                        </a:rPr>
                        <a:t>Typical duration of withdrawal</a:t>
                      </a:r>
                    </a:p>
                  </a:txBody>
                  <a:tcPr marL="63500" marR="63500" marT="63500" marB="63500"/>
                </a:tc>
                <a:extLst>
                  <a:ext uri="{0D108BD9-81ED-4DB2-BD59-A6C34878D82A}">
                    <a16:rowId xmlns:a16="http://schemas.microsoft.com/office/drawing/2014/main" val="574174017"/>
                  </a:ext>
                </a:extLst>
              </a:tr>
              <a:tr h="823737">
                <a:tc>
                  <a:txBody>
                    <a:bodyPr/>
                    <a:lstStyle/>
                    <a:p>
                      <a:pPr algn="ctr" rtl="0" fontAlgn="t">
                        <a:spcBef>
                          <a:spcPts val="0"/>
                        </a:spcBef>
                        <a:spcAft>
                          <a:spcPts val="0"/>
                        </a:spcAft>
                      </a:pPr>
                      <a:endParaRPr lang="en-US" sz="2000">
                        <a:effectLst/>
                      </a:endParaRPr>
                    </a:p>
                    <a:p>
                      <a:pPr lvl="0" algn="ctr">
                        <a:spcBef>
                          <a:spcPts val="0"/>
                        </a:spcBef>
                        <a:spcAft>
                          <a:spcPts val="0"/>
                        </a:spcAft>
                        <a:buNone/>
                      </a:pPr>
                      <a:r>
                        <a:rPr lang="en-US" sz="2000" b="1">
                          <a:effectLst/>
                        </a:rPr>
                        <a:t>Short Acting:</a:t>
                      </a:r>
                    </a:p>
                    <a:p>
                      <a:pPr lvl="0" algn="ctr">
                        <a:spcBef>
                          <a:spcPts val="0"/>
                        </a:spcBef>
                        <a:spcAft>
                          <a:spcPts val="0"/>
                        </a:spcAft>
                        <a:buNone/>
                      </a:pPr>
                      <a:r>
                        <a:rPr lang="en-US" sz="2000" b="0" i="0" u="none" strike="noStrike" noProof="0">
                          <a:effectLst/>
                          <a:latin typeface="Corbel"/>
                        </a:rPr>
                        <a:t>Fentanyl</a:t>
                      </a:r>
                    </a:p>
                    <a:p>
                      <a:pPr lvl="0" algn="ctr">
                        <a:spcBef>
                          <a:spcPts val="0"/>
                        </a:spcBef>
                        <a:spcAft>
                          <a:spcPts val="0"/>
                        </a:spcAft>
                        <a:buNone/>
                      </a:pPr>
                      <a:endParaRPr lang="en-US" sz="2000">
                        <a:effectLst/>
                      </a:endParaRPr>
                    </a:p>
                  </a:txBody>
                  <a:tcPr marL="63500" marR="63500" marT="63500" marB="63500"/>
                </a:tc>
                <a:tc>
                  <a:txBody>
                    <a:bodyPr/>
                    <a:lstStyle/>
                    <a:p>
                      <a:pPr algn="ctr" rtl="0" fontAlgn="t">
                        <a:spcBef>
                          <a:spcPts val="0"/>
                        </a:spcBef>
                        <a:spcAft>
                          <a:spcPts val="0"/>
                        </a:spcAft>
                      </a:pPr>
                      <a:endParaRPr lang="en-US" sz="2000">
                        <a:effectLst/>
                      </a:endParaRPr>
                    </a:p>
                    <a:p>
                      <a:pPr lvl="0" algn="ctr">
                        <a:spcBef>
                          <a:spcPts val="0"/>
                        </a:spcBef>
                        <a:spcAft>
                          <a:spcPts val="0"/>
                        </a:spcAft>
                        <a:buNone/>
                      </a:pPr>
                      <a:r>
                        <a:rPr lang="en-US" sz="2000">
                          <a:effectLst/>
                        </a:rPr>
                        <a:t>11 - 36 hours</a:t>
                      </a:r>
                    </a:p>
                    <a:p>
                      <a:pPr lvl="0" algn="ctr">
                        <a:spcBef>
                          <a:spcPts val="0"/>
                        </a:spcBef>
                        <a:spcAft>
                          <a:spcPts val="0"/>
                        </a:spcAft>
                        <a:buNone/>
                      </a:pPr>
                      <a:r>
                        <a:rPr lang="en-US" sz="2000">
                          <a:effectLst/>
                        </a:rPr>
                        <a:t>(mean = 21 hours)</a:t>
                      </a:r>
                    </a:p>
                  </a:txBody>
                  <a:tcPr marL="63500" marR="63500" marT="63500" marB="63500"/>
                </a:tc>
                <a:tc>
                  <a:txBody>
                    <a:bodyPr/>
                    <a:lstStyle/>
                    <a:p>
                      <a:pPr algn="ctr" rtl="0" fontAlgn="t">
                        <a:spcBef>
                          <a:spcPts val="0"/>
                        </a:spcBef>
                        <a:spcAft>
                          <a:spcPts val="0"/>
                        </a:spcAft>
                      </a:pPr>
                      <a:endParaRPr lang="en-US" sz="2000">
                        <a:effectLst/>
                      </a:endParaRPr>
                    </a:p>
                    <a:p>
                      <a:pPr lvl="0" algn="ctr">
                        <a:spcBef>
                          <a:spcPts val="0"/>
                        </a:spcBef>
                        <a:spcAft>
                          <a:spcPts val="0"/>
                        </a:spcAft>
                        <a:buNone/>
                      </a:pPr>
                      <a:r>
                        <a:rPr lang="en-US" sz="2000">
                          <a:effectLst/>
                        </a:rPr>
                        <a:t>3 – 5 hours</a:t>
                      </a:r>
                    </a:p>
                  </a:txBody>
                  <a:tcPr marL="63500" marR="63500" marT="63500" marB="63500"/>
                </a:tc>
                <a:tc>
                  <a:txBody>
                    <a:bodyPr/>
                    <a:lstStyle/>
                    <a:p>
                      <a:pPr algn="ctr" rtl="0" fontAlgn="t">
                        <a:spcBef>
                          <a:spcPts val="0"/>
                        </a:spcBef>
                        <a:spcAft>
                          <a:spcPts val="0"/>
                        </a:spcAft>
                      </a:pPr>
                      <a:endParaRPr lang="en-US" sz="2000">
                        <a:effectLst/>
                      </a:endParaRPr>
                    </a:p>
                    <a:p>
                      <a:pPr lvl="0" algn="ctr">
                        <a:spcBef>
                          <a:spcPts val="0"/>
                        </a:spcBef>
                        <a:spcAft>
                          <a:spcPts val="0"/>
                        </a:spcAft>
                        <a:buNone/>
                      </a:pPr>
                      <a:r>
                        <a:rPr lang="en-US" sz="2000">
                          <a:effectLst/>
                        </a:rPr>
                        <a:t>4 - 5 days</a:t>
                      </a:r>
                    </a:p>
                  </a:txBody>
                  <a:tcPr marL="63500" marR="63500" marT="63500" marB="63500"/>
                </a:tc>
                <a:extLst>
                  <a:ext uri="{0D108BD9-81ED-4DB2-BD59-A6C34878D82A}">
                    <a16:rowId xmlns:a16="http://schemas.microsoft.com/office/drawing/2014/main" val="4253938011"/>
                  </a:ext>
                </a:extLst>
              </a:tr>
              <a:tr h="1595068">
                <a:tc>
                  <a:txBody>
                    <a:bodyPr/>
                    <a:lstStyle/>
                    <a:p>
                      <a:pPr lvl="0" algn="ctr">
                        <a:spcBef>
                          <a:spcPts val="0"/>
                        </a:spcBef>
                        <a:spcAft>
                          <a:spcPts val="0"/>
                        </a:spcAft>
                        <a:buNone/>
                      </a:pPr>
                      <a:r>
                        <a:rPr lang="en-US" sz="2000" b="1">
                          <a:effectLst/>
                        </a:rPr>
                        <a:t>Medium Acting:</a:t>
                      </a:r>
                      <a:endParaRPr lang="en-US" sz="2000">
                        <a:effectLst/>
                      </a:endParaRPr>
                    </a:p>
                    <a:p>
                      <a:pPr lvl="0" algn="ctr">
                        <a:spcBef>
                          <a:spcPts val="0"/>
                        </a:spcBef>
                        <a:spcAft>
                          <a:spcPts val="0"/>
                        </a:spcAft>
                        <a:buNone/>
                      </a:pPr>
                      <a:r>
                        <a:rPr lang="en-US" sz="2000">
                          <a:effectLst/>
                        </a:rPr>
                        <a:t>Heroin, Buprenorphine, Morphine, Oxycodone, Hydrocodone  </a:t>
                      </a:r>
                    </a:p>
                  </a:txBody>
                  <a:tcPr marL="63500" marR="63500" marT="63500" marB="63500"/>
                </a:tc>
                <a:tc>
                  <a:txBody>
                    <a:bodyPr/>
                    <a:lstStyle/>
                    <a:p>
                      <a:pPr algn="ctr" rtl="0" fontAlgn="t">
                        <a:spcBef>
                          <a:spcPts val="0"/>
                        </a:spcBef>
                        <a:spcAft>
                          <a:spcPts val="0"/>
                        </a:spcAft>
                      </a:pPr>
                      <a:endParaRPr lang="en-US" sz="2000">
                        <a:effectLst/>
                      </a:endParaRPr>
                    </a:p>
                    <a:p>
                      <a:pPr lvl="0" algn="ctr">
                        <a:spcBef>
                          <a:spcPts val="0"/>
                        </a:spcBef>
                        <a:spcAft>
                          <a:spcPts val="0"/>
                        </a:spcAft>
                        <a:buNone/>
                      </a:pPr>
                      <a:endParaRPr lang="en-US" sz="2000">
                        <a:effectLst/>
                      </a:endParaRPr>
                    </a:p>
                    <a:p>
                      <a:pPr lvl="0" algn="ctr">
                        <a:spcBef>
                          <a:spcPts val="0"/>
                        </a:spcBef>
                        <a:spcAft>
                          <a:spcPts val="0"/>
                        </a:spcAft>
                        <a:buNone/>
                      </a:pPr>
                      <a:r>
                        <a:rPr lang="en-US" sz="2000">
                          <a:effectLst/>
                        </a:rPr>
                        <a:t>Variable</a:t>
                      </a:r>
                    </a:p>
                  </a:txBody>
                  <a:tcPr marL="63500" marR="63500" marT="63500" marB="63500"/>
                </a:tc>
                <a:tc>
                  <a:txBody>
                    <a:bodyPr/>
                    <a:lstStyle/>
                    <a:p>
                      <a:pPr algn="ctr" rtl="0" fontAlgn="t">
                        <a:spcBef>
                          <a:spcPts val="0"/>
                        </a:spcBef>
                        <a:spcAft>
                          <a:spcPts val="0"/>
                        </a:spcAft>
                      </a:pPr>
                      <a:endParaRPr lang="en-US" sz="2000">
                        <a:effectLst/>
                      </a:endParaRPr>
                    </a:p>
                    <a:p>
                      <a:pPr lvl="0" algn="ctr">
                        <a:spcBef>
                          <a:spcPts val="0"/>
                        </a:spcBef>
                        <a:spcAft>
                          <a:spcPts val="0"/>
                        </a:spcAft>
                        <a:buNone/>
                      </a:pPr>
                      <a:endParaRPr lang="en-US" sz="2000">
                        <a:effectLst/>
                      </a:endParaRPr>
                    </a:p>
                    <a:p>
                      <a:pPr lvl="0" algn="ctr">
                        <a:spcBef>
                          <a:spcPts val="0"/>
                        </a:spcBef>
                        <a:spcAft>
                          <a:spcPts val="0"/>
                        </a:spcAft>
                        <a:buNone/>
                      </a:pPr>
                      <a:r>
                        <a:rPr lang="en-US" sz="2000">
                          <a:effectLst/>
                        </a:rPr>
                        <a:t>8 - 12 hours</a:t>
                      </a:r>
                      <a:endParaRPr lang="en-US"/>
                    </a:p>
                  </a:txBody>
                  <a:tcPr marL="63500" marR="63500" marT="63500" marB="63500"/>
                </a:tc>
                <a:tc>
                  <a:txBody>
                    <a:bodyPr/>
                    <a:lstStyle/>
                    <a:p>
                      <a:pPr algn="ctr" rtl="0" fontAlgn="t">
                        <a:spcBef>
                          <a:spcPts val="0"/>
                        </a:spcBef>
                        <a:spcAft>
                          <a:spcPts val="0"/>
                        </a:spcAft>
                      </a:pPr>
                      <a:endParaRPr lang="en-US" sz="2000">
                        <a:effectLst/>
                      </a:endParaRPr>
                    </a:p>
                    <a:p>
                      <a:pPr lvl="0" algn="ctr">
                        <a:spcBef>
                          <a:spcPts val="0"/>
                        </a:spcBef>
                        <a:spcAft>
                          <a:spcPts val="0"/>
                        </a:spcAft>
                        <a:buNone/>
                      </a:pPr>
                      <a:r>
                        <a:rPr lang="en-US" sz="2000">
                          <a:effectLst/>
                        </a:rPr>
                        <a:t>7 to 10 days </a:t>
                      </a:r>
                      <a:endParaRPr lang="en-US"/>
                    </a:p>
                    <a:p>
                      <a:pPr lvl="0" algn="ctr">
                        <a:spcBef>
                          <a:spcPts val="0"/>
                        </a:spcBef>
                        <a:spcAft>
                          <a:spcPts val="0"/>
                        </a:spcAft>
                        <a:buNone/>
                      </a:pPr>
                      <a:r>
                        <a:rPr lang="en-US" sz="1400" b="0" i="1" u="none" strike="noStrike" noProof="0">
                          <a:effectLst/>
                          <a:latin typeface="Corbel"/>
                        </a:rPr>
                        <a:t>(depending on the drug, secondary withdrawal can last as long as 6 months)</a:t>
                      </a:r>
                    </a:p>
                  </a:txBody>
                  <a:tcPr marL="63500" marR="63500" marT="63500" marB="63500"/>
                </a:tc>
                <a:extLst>
                  <a:ext uri="{0D108BD9-81ED-4DB2-BD59-A6C34878D82A}">
                    <a16:rowId xmlns:a16="http://schemas.microsoft.com/office/drawing/2014/main" val="917897426"/>
                  </a:ext>
                </a:extLst>
              </a:tr>
              <a:tr h="1595068">
                <a:tc>
                  <a:txBody>
                    <a:bodyPr/>
                    <a:lstStyle/>
                    <a:p>
                      <a:pPr algn="ctr" rtl="0" fontAlgn="t">
                        <a:spcBef>
                          <a:spcPts val="0"/>
                        </a:spcBef>
                        <a:spcAft>
                          <a:spcPts val="0"/>
                        </a:spcAft>
                      </a:pPr>
                      <a:endParaRPr lang="en-US" sz="2000">
                        <a:effectLst/>
                      </a:endParaRPr>
                    </a:p>
                    <a:p>
                      <a:pPr lvl="0" algn="ctr">
                        <a:spcBef>
                          <a:spcPts val="0"/>
                        </a:spcBef>
                        <a:spcAft>
                          <a:spcPts val="0"/>
                        </a:spcAft>
                        <a:buNone/>
                      </a:pPr>
                      <a:r>
                        <a:rPr lang="en-US" sz="2000" b="1">
                          <a:effectLst/>
                        </a:rPr>
                        <a:t>Long Acting:</a:t>
                      </a:r>
                    </a:p>
                    <a:p>
                      <a:pPr lvl="0" algn="ctr">
                        <a:spcBef>
                          <a:spcPts val="0"/>
                        </a:spcBef>
                        <a:spcAft>
                          <a:spcPts val="0"/>
                        </a:spcAft>
                        <a:buNone/>
                      </a:pPr>
                      <a:r>
                        <a:rPr lang="en-US" sz="2000">
                          <a:effectLst/>
                        </a:rPr>
                        <a:t>Methadone</a:t>
                      </a:r>
                    </a:p>
                  </a:txBody>
                  <a:tcPr marL="63500" marR="63500" marT="63500" marB="63500"/>
                </a:tc>
                <a:tc>
                  <a:txBody>
                    <a:bodyPr/>
                    <a:lstStyle/>
                    <a:p>
                      <a:pPr algn="ctr" rtl="0" fontAlgn="t">
                        <a:spcBef>
                          <a:spcPts val="0"/>
                        </a:spcBef>
                        <a:spcAft>
                          <a:spcPts val="0"/>
                        </a:spcAft>
                      </a:pPr>
                      <a:endParaRPr lang="en-US" sz="2000">
                        <a:effectLst/>
                      </a:endParaRPr>
                    </a:p>
                    <a:p>
                      <a:pPr lvl="0" algn="ctr">
                        <a:spcBef>
                          <a:spcPts val="0"/>
                        </a:spcBef>
                        <a:spcAft>
                          <a:spcPts val="0"/>
                        </a:spcAft>
                        <a:buNone/>
                      </a:pPr>
                      <a:r>
                        <a:rPr lang="en-US" sz="2000">
                          <a:effectLst/>
                        </a:rPr>
                        <a:t>8 – 150 hours</a:t>
                      </a:r>
                    </a:p>
                    <a:p>
                      <a:pPr lvl="0" algn="ctr">
                        <a:spcBef>
                          <a:spcPts val="0"/>
                        </a:spcBef>
                        <a:spcAft>
                          <a:spcPts val="0"/>
                        </a:spcAft>
                        <a:buNone/>
                      </a:pPr>
                      <a:r>
                        <a:rPr lang="en-US" sz="2000">
                          <a:effectLst/>
                        </a:rPr>
                        <a:t>(mean = 35 hours)</a:t>
                      </a:r>
                    </a:p>
                  </a:txBody>
                  <a:tcPr marL="63500" marR="63500" marT="63500" marB="63500"/>
                </a:tc>
                <a:tc>
                  <a:txBody>
                    <a:bodyPr/>
                    <a:lstStyle/>
                    <a:p>
                      <a:pPr algn="ctr" rtl="0" fontAlgn="t">
                        <a:spcBef>
                          <a:spcPts val="0"/>
                        </a:spcBef>
                        <a:spcAft>
                          <a:spcPts val="0"/>
                        </a:spcAft>
                      </a:pPr>
                      <a:endParaRPr lang="en-US" sz="2000">
                        <a:effectLst/>
                      </a:endParaRPr>
                    </a:p>
                    <a:p>
                      <a:pPr lvl="0" algn="ctr">
                        <a:spcBef>
                          <a:spcPts val="0"/>
                        </a:spcBef>
                        <a:spcAft>
                          <a:spcPts val="0"/>
                        </a:spcAft>
                        <a:buNone/>
                      </a:pPr>
                      <a:r>
                        <a:rPr lang="en-US" sz="2000">
                          <a:effectLst/>
                        </a:rPr>
                        <a:t>24 – 96 hours</a:t>
                      </a:r>
                    </a:p>
                  </a:txBody>
                  <a:tcPr marL="63500" marR="63500" marT="63500" marB="63500"/>
                </a:tc>
                <a:tc>
                  <a:txBody>
                    <a:bodyPr/>
                    <a:lstStyle/>
                    <a:p>
                      <a:pPr algn="ctr" rtl="0" fontAlgn="t">
                        <a:spcBef>
                          <a:spcPts val="0"/>
                        </a:spcBef>
                        <a:spcAft>
                          <a:spcPts val="0"/>
                        </a:spcAft>
                      </a:pPr>
                      <a:endParaRPr lang="en-US" sz="2000">
                        <a:effectLst/>
                      </a:endParaRPr>
                    </a:p>
                    <a:p>
                      <a:pPr lvl="0" algn="ctr">
                        <a:spcBef>
                          <a:spcPts val="0"/>
                        </a:spcBef>
                        <a:spcAft>
                          <a:spcPts val="0"/>
                        </a:spcAft>
                        <a:buNone/>
                      </a:pPr>
                      <a:r>
                        <a:rPr lang="en-US" sz="2000">
                          <a:effectLst/>
                        </a:rPr>
                        <a:t>10 - 14 days </a:t>
                      </a:r>
                      <a:endParaRPr lang="en-US"/>
                    </a:p>
                    <a:p>
                      <a:pPr lvl="0" algn="ctr">
                        <a:spcBef>
                          <a:spcPts val="0"/>
                        </a:spcBef>
                        <a:spcAft>
                          <a:spcPts val="0"/>
                        </a:spcAft>
                        <a:buNone/>
                      </a:pPr>
                      <a:r>
                        <a:rPr lang="en-US" sz="1400" i="1">
                          <a:effectLst/>
                        </a:rPr>
                        <a:t>(secondary withdrawal as long as 6 months)</a:t>
                      </a:r>
                    </a:p>
                  </a:txBody>
                  <a:tcPr marL="63500" marR="63500" marT="63500" marB="63500"/>
                </a:tc>
                <a:extLst>
                  <a:ext uri="{0D108BD9-81ED-4DB2-BD59-A6C34878D82A}">
                    <a16:rowId xmlns:a16="http://schemas.microsoft.com/office/drawing/2014/main" val="1485732472"/>
                  </a:ext>
                </a:extLst>
              </a:tr>
            </a:tbl>
          </a:graphicData>
        </a:graphic>
      </p:graphicFrame>
    </p:spTree>
    <p:extLst>
      <p:ext uri="{BB962C8B-B14F-4D97-AF65-F5344CB8AC3E}">
        <p14:creationId xmlns:p14="http://schemas.microsoft.com/office/powerpoint/2010/main" val="41232644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DA3BF-C785-4C9D-B3A5-5485552D6AD8}"/>
              </a:ext>
            </a:extLst>
          </p:cNvPr>
          <p:cNvSpPr>
            <a:spLocks noGrp="1"/>
          </p:cNvSpPr>
          <p:nvPr>
            <p:ph type="title"/>
          </p:nvPr>
        </p:nvSpPr>
        <p:spPr>
          <a:xfrm>
            <a:off x="4575905" y="240140"/>
            <a:ext cx="6351082" cy="1081820"/>
          </a:xfrm>
        </p:spPr>
        <p:txBody>
          <a:bodyPr>
            <a:normAutofit/>
          </a:bodyPr>
          <a:lstStyle/>
          <a:p>
            <a:r>
              <a:rPr lang="en-US"/>
              <a:t>Heroin </a:t>
            </a:r>
          </a:p>
        </p:txBody>
      </p:sp>
      <p:pic>
        <p:nvPicPr>
          <p:cNvPr id="4" name="Picture 4" descr="A close up of a clock&#10;&#10;Description generated with high confidence">
            <a:extLst>
              <a:ext uri="{FF2B5EF4-FFF2-40B4-BE49-F238E27FC236}">
                <a16:creationId xmlns:a16="http://schemas.microsoft.com/office/drawing/2014/main" id="{33613AB2-4B80-4B56-B88D-8367AB4D1E93}"/>
              </a:ext>
            </a:extLst>
          </p:cNvPr>
          <p:cNvPicPr>
            <a:picLocks noGrp="1" noChangeAspect="1"/>
          </p:cNvPicPr>
          <p:nvPr>
            <p:ph idx="1"/>
          </p:nvPr>
        </p:nvPicPr>
        <p:blipFill>
          <a:blip r:embed="rId2"/>
          <a:stretch>
            <a:fillRect/>
          </a:stretch>
        </p:blipFill>
        <p:spPr>
          <a:xfrm>
            <a:off x="4456774" y="1615804"/>
            <a:ext cx="6461231" cy="3731620"/>
          </a:xfrm>
          <a:prstGeom prst="rect">
            <a:avLst/>
          </a:prstGeom>
        </p:spPr>
      </p:pic>
      <p:sp>
        <p:nvSpPr>
          <p:cNvPr id="3" name="Title 1">
            <a:extLst>
              <a:ext uri="{FF2B5EF4-FFF2-40B4-BE49-F238E27FC236}">
                <a16:creationId xmlns:a16="http://schemas.microsoft.com/office/drawing/2014/main" id="{0052FD40-5ED7-4A0E-AC69-2C938CC63D81}"/>
              </a:ext>
            </a:extLst>
          </p:cNvPr>
          <p:cNvSpPr txBox="1">
            <a:spLocks/>
          </p:cNvSpPr>
          <p:nvPr/>
        </p:nvSpPr>
        <p:spPr>
          <a:xfrm>
            <a:off x="-1081" y="1123837"/>
            <a:ext cx="3455482" cy="46011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en-US" sz="4800" b="1"/>
              <a:t>Heroin Withdrawal</a:t>
            </a:r>
            <a:r>
              <a:rPr lang="en-US" sz="6000" b="1"/>
              <a:t> TIMELINE</a:t>
            </a:r>
            <a:endParaRPr lang="en-US"/>
          </a:p>
        </p:txBody>
      </p:sp>
    </p:spTree>
    <p:extLst>
      <p:ext uri="{BB962C8B-B14F-4D97-AF65-F5344CB8AC3E}">
        <p14:creationId xmlns:p14="http://schemas.microsoft.com/office/powerpoint/2010/main" val="39727151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DA3BF-C785-4C9D-B3A5-5485552D6AD8}"/>
              </a:ext>
            </a:extLst>
          </p:cNvPr>
          <p:cNvSpPr>
            <a:spLocks noGrp="1"/>
          </p:cNvSpPr>
          <p:nvPr>
            <p:ph type="title"/>
          </p:nvPr>
        </p:nvSpPr>
        <p:spPr>
          <a:xfrm>
            <a:off x="4575905" y="240140"/>
            <a:ext cx="6351082" cy="1081820"/>
          </a:xfrm>
        </p:spPr>
        <p:txBody>
          <a:bodyPr>
            <a:normAutofit/>
          </a:bodyPr>
          <a:lstStyle/>
          <a:p>
            <a:r>
              <a:rPr lang="en-US"/>
              <a:t>Heroin </a:t>
            </a:r>
          </a:p>
        </p:txBody>
      </p:sp>
      <p:sp>
        <p:nvSpPr>
          <p:cNvPr id="3" name="Title 1">
            <a:extLst>
              <a:ext uri="{FF2B5EF4-FFF2-40B4-BE49-F238E27FC236}">
                <a16:creationId xmlns:a16="http://schemas.microsoft.com/office/drawing/2014/main" id="{0052FD40-5ED7-4A0E-AC69-2C938CC63D81}"/>
              </a:ext>
            </a:extLst>
          </p:cNvPr>
          <p:cNvSpPr txBox="1">
            <a:spLocks/>
          </p:cNvSpPr>
          <p:nvPr/>
        </p:nvSpPr>
        <p:spPr>
          <a:xfrm>
            <a:off x="-1081" y="1123837"/>
            <a:ext cx="3455482" cy="46011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en-US" sz="6000" b="1"/>
              <a:t>COWS </a:t>
            </a:r>
          </a:p>
          <a:p>
            <a:r>
              <a:rPr lang="en-US" sz="6000" b="1"/>
              <a:t>Calculator</a:t>
            </a:r>
          </a:p>
        </p:txBody>
      </p:sp>
      <p:pic>
        <p:nvPicPr>
          <p:cNvPr id="7" name="Picture 7" descr="A screenshot of a cell phone&#10;&#10;Description generated with very high confidence">
            <a:extLst>
              <a:ext uri="{FF2B5EF4-FFF2-40B4-BE49-F238E27FC236}">
                <a16:creationId xmlns:a16="http://schemas.microsoft.com/office/drawing/2014/main" id="{8200BEE2-EBEF-4042-B1DE-512A6979087C}"/>
              </a:ext>
            </a:extLst>
          </p:cNvPr>
          <p:cNvPicPr>
            <a:picLocks noGrp="1" noChangeAspect="1"/>
          </p:cNvPicPr>
          <p:nvPr>
            <p:ph idx="1"/>
          </p:nvPr>
        </p:nvPicPr>
        <p:blipFill>
          <a:blip r:embed="rId2"/>
          <a:stretch>
            <a:fillRect/>
          </a:stretch>
        </p:blipFill>
        <p:spPr>
          <a:xfrm>
            <a:off x="4483630" y="712589"/>
            <a:ext cx="6086475" cy="4791075"/>
          </a:xfrm>
        </p:spPr>
      </p:pic>
      <p:sp>
        <p:nvSpPr>
          <p:cNvPr id="9" name="Title 1">
            <a:extLst>
              <a:ext uri="{FF2B5EF4-FFF2-40B4-BE49-F238E27FC236}">
                <a16:creationId xmlns:a16="http://schemas.microsoft.com/office/drawing/2014/main" id="{5AC1FDD9-16F4-4E8B-BD73-4F80E196901A}"/>
              </a:ext>
            </a:extLst>
          </p:cNvPr>
          <p:cNvSpPr txBox="1">
            <a:spLocks/>
          </p:cNvSpPr>
          <p:nvPr/>
        </p:nvSpPr>
        <p:spPr>
          <a:xfrm>
            <a:off x="6098992" y="5890410"/>
            <a:ext cx="3353882" cy="53718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r>
              <a:rPr lang="en-US" sz="2400" b="1">
                <a:solidFill>
                  <a:schemeClr val="tx1"/>
                </a:solidFill>
                <a:hlinkClick r:id="rId3"/>
              </a:rPr>
              <a:t>Click here for calculator</a:t>
            </a:r>
            <a:endParaRPr lang="en-US" sz="2400">
              <a:solidFill>
                <a:schemeClr val="tx1"/>
              </a:solidFill>
            </a:endParaRPr>
          </a:p>
        </p:txBody>
      </p:sp>
    </p:spTree>
    <p:extLst>
      <p:ext uri="{BB962C8B-B14F-4D97-AF65-F5344CB8AC3E}">
        <p14:creationId xmlns:p14="http://schemas.microsoft.com/office/powerpoint/2010/main" val="810999070"/>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TotalTime>
  <Words>181</Words>
  <Application>Microsoft Office PowerPoint</Application>
  <PresentationFormat>Widescreen</PresentationFormat>
  <Paragraphs>113</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Calibri</vt:lpstr>
      <vt:lpstr>Corbel</vt:lpstr>
      <vt:lpstr>Ink Free</vt:lpstr>
      <vt:lpstr>Wingdings 2</vt:lpstr>
      <vt:lpstr>Frame</vt:lpstr>
      <vt:lpstr>Mastering Opioid Withdrawal with COWS</vt:lpstr>
      <vt:lpstr>Question 1: What percentage of patients on the 14th floor are on opioids on any given day? </vt:lpstr>
      <vt:lpstr>Question 1: What percentage of patients on the 14th floor are on opioids on any given day? </vt:lpstr>
      <vt:lpstr>Question 2: What percentage of patients that we order opioids for were opioid naïve before being admitted? </vt:lpstr>
      <vt:lpstr>Question 2: What percentage of patients that we order opioids for were opioid naïve before being admitted? </vt:lpstr>
      <vt:lpstr>Question 3: What percentage of those patients will become opioid-dependent one-year later?</vt:lpstr>
      <vt:lpstr>Question 3: What percentage of those patients will become opioid-dependent one-year later?</vt:lpstr>
      <vt:lpstr>Case 1 </vt:lpstr>
      <vt:lpstr>Case 2 </vt:lpstr>
      <vt:lpstr>Case 3 </vt:lpstr>
      <vt:lpstr>Who to Monitor?</vt:lpstr>
      <vt:lpstr>PowerPoint Presentation</vt:lpstr>
      <vt:lpstr>When to Monitor?</vt:lpstr>
      <vt:lpstr>Heroin </vt:lpstr>
      <vt:lpstr>Heroin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Shields, Helen M.</dc:creator>
  <cp:lastModifiedBy>Shields, Helen M.</cp:lastModifiedBy>
  <cp:revision>4</cp:revision>
  <dcterms:created xsi:type="dcterms:W3CDTF">2013-07-15T20:26:40Z</dcterms:created>
  <dcterms:modified xsi:type="dcterms:W3CDTF">2019-11-22T22:12:49Z</dcterms:modified>
</cp:coreProperties>
</file>