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7" r:id="rId5"/>
    <p:sldId id="256" r:id="rId6"/>
    <p:sldId id="265" r:id="rId7"/>
    <p:sldId id="258" r:id="rId8"/>
    <p:sldId id="266" r:id="rId9"/>
    <p:sldId id="263" r:id="rId10"/>
    <p:sldId id="273" r:id="rId11"/>
    <p:sldId id="264" r:id="rId12"/>
    <p:sldId id="270" r:id="rId13"/>
    <p:sldId id="260" r:id="rId14"/>
    <p:sldId id="272" r:id="rId15"/>
    <p:sldId id="262" r:id="rId16"/>
    <p:sldId id="268" r:id="rId17"/>
    <p:sldId id="259" r:id="rId18"/>
    <p:sldId id="25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17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3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1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15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57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8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1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17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9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726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21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0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D29BF-F53D-4CBF-B436-44D9B306976E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F0C05-5C78-47CC-9DFF-C01D31162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8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46CA7A-9C21-4C89-B9C2-F8B511740002}"/>
              </a:ext>
            </a:extLst>
          </p:cNvPr>
          <p:cNvSpPr/>
          <p:nvPr/>
        </p:nvSpPr>
        <p:spPr>
          <a:xfrm>
            <a:off x="59223" y="1861570"/>
            <a:ext cx="9144000" cy="138499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3600"/>
              <a:t>The Ins and Outs of HYPONATREMIA</a:t>
            </a:r>
          </a:p>
          <a:p>
            <a:pPr algn="ctr"/>
            <a:endParaRPr lang="en-US" sz="2400">
              <a:cs typeface="Calibri"/>
            </a:endParaRPr>
          </a:p>
          <a:p>
            <a:pPr algn="ctr"/>
            <a:endParaRPr lang="en-US" sz="240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784223-5CFE-4A5D-9D09-9CA6F92037D8}"/>
              </a:ext>
            </a:extLst>
          </p:cNvPr>
          <p:cNvSpPr txBox="1"/>
          <p:nvPr/>
        </p:nvSpPr>
        <p:spPr>
          <a:xfrm>
            <a:off x="1222360" y="4230878"/>
            <a:ext cx="681772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cs typeface="Calibri"/>
              </a:rPr>
              <a:t>Stephanie Simons, B.S., RN and Glen Kim, M.D., MPH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84B0F1-C267-4704-BAED-CB66A1B0D6CA}"/>
              </a:ext>
            </a:extLst>
          </p:cNvPr>
          <p:cNvSpPr txBox="1"/>
          <p:nvPr/>
        </p:nvSpPr>
        <p:spPr>
          <a:xfrm>
            <a:off x="1222359" y="559064"/>
            <a:ext cx="681772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cs typeface="Calibri"/>
              </a:rPr>
              <a:t>Nurse-Doctor Co-Teaching Presents:</a:t>
            </a:r>
          </a:p>
        </p:txBody>
      </p:sp>
    </p:spTree>
    <p:extLst>
      <p:ext uri="{BB962C8B-B14F-4D97-AF65-F5344CB8AC3E}">
        <p14:creationId xmlns:p14="http://schemas.microsoft.com/office/powerpoint/2010/main" val="3895641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95400"/>
            <a:ext cx="5791200" cy="3860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B3418E-86F5-45FF-A211-337A2A9254AB}"/>
              </a:ext>
            </a:extLst>
          </p:cNvPr>
          <p:cNvSpPr txBox="1"/>
          <p:nvPr/>
        </p:nvSpPr>
        <p:spPr>
          <a:xfrm>
            <a:off x="609600" y="383500"/>
            <a:ext cx="83058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/>
              <a:t>A 63 year-old woman is admitted overnight with abdominal pain, fatigue, and a sodium level of 121. You walk into her room in the morning and this is what you see.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622568-9D89-43D7-8EFC-4D1FC276944F}"/>
              </a:ext>
            </a:extLst>
          </p:cNvPr>
          <p:cNvSpPr/>
          <p:nvPr/>
        </p:nvSpPr>
        <p:spPr>
          <a:xfrm>
            <a:off x="631710" y="5550755"/>
            <a:ext cx="7886700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b="1"/>
              <a:t>What are 5 things that you notice (that are relevant to her low sodium)? </a:t>
            </a:r>
          </a:p>
        </p:txBody>
      </p:sp>
    </p:spTree>
    <p:extLst>
      <p:ext uri="{BB962C8B-B14F-4D97-AF65-F5344CB8AC3E}">
        <p14:creationId xmlns:p14="http://schemas.microsoft.com/office/powerpoint/2010/main" val="1381834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desk with a computer on a bed&#10;&#10;Description generated with high confidence">
            <a:extLst>
              <a:ext uri="{FF2B5EF4-FFF2-40B4-BE49-F238E27FC236}">
                <a16:creationId xmlns:a16="http://schemas.microsoft.com/office/drawing/2014/main" id="{5C0A2772-AA50-4147-8855-3ABB496C8E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30" y="448514"/>
            <a:ext cx="8787873" cy="585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80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666C08-F3FF-44E2-A6E6-78CC61C74F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65" y="1798399"/>
            <a:ext cx="4114800" cy="27432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9048F0-EFB9-41BB-BE12-4457B35D7896}"/>
              </a:ext>
            </a:extLst>
          </p:cNvPr>
          <p:cNvSpPr/>
          <p:nvPr/>
        </p:nvSpPr>
        <p:spPr>
          <a:xfrm>
            <a:off x="4893442" y="1714918"/>
            <a:ext cx="3810000" cy="34163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ea typeface="Times New Roman" panose="02020603050405020304" pitchFamily="18" charset="0"/>
                <a:cs typeface="Calibri"/>
              </a:rPr>
              <a:t>Pain or  stress, which could worsen hyponatremia</a:t>
            </a:r>
            <a:endParaRPr lang="en-US" sz="1600" b="1">
              <a:latin typeface="Times New Roman"/>
              <a:ea typeface="Calibri" panose="020F0502020204030204" pitchFamily="34" charset="0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ea typeface="Times New Roman" panose="02020603050405020304" pitchFamily="18" charset="0"/>
                <a:cs typeface="Calibri"/>
              </a:rPr>
              <a:t>Plate covered, i.e. not eating, could contribute as well</a:t>
            </a:r>
            <a:endParaRPr lang="en-US" sz="1600" b="1">
              <a:latin typeface="Times New Roman"/>
              <a:ea typeface="Calibri" panose="020F0502020204030204" pitchFamily="34" charset="0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ea typeface="Times New Roman" panose="02020603050405020304" pitchFamily="18" charset="0"/>
                <a:cs typeface="Calibri"/>
              </a:rPr>
              <a:t>Free water on the tray</a:t>
            </a:r>
            <a:endParaRPr lang="en-US" sz="1600" b="1">
              <a:latin typeface="Times New Roman"/>
              <a:ea typeface="Calibri" panose="020F0502020204030204" pitchFamily="34" charset="0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ea typeface="Times New Roman" panose="02020603050405020304" pitchFamily="18" charset="0"/>
                <a:cs typeface="Calibri"/>
              </a:rPr>
              <a:t>IV connected, which could be a lot of things, beneficial or harmful</a:t>
            </a:r>
            <a:endParaRPr lang="en-US" sz="1600" b="1">
              <a:latin typeface="Times New Roman"/>
              <a:ea typeface="Calibri" panose="020F0502020204030204" pitchFamily="34" charset="0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ea typeface="Times New Roman" panose="02020603050405020304" pitchFamily="18" charset="0"/>
                <a:cs typeface="Calibri"/>
              </a:rPr>
              <a:t>Banana, providing K, which is therapeutic for hyponatremia</a:t>
            </a:r>
            <a:endParaRPr lang="en-US" sz="1600" b="1">
              <a:latin typeface="Times New Roman"/>
              <a:ea typeface="Calibri" panose="020F0502020204030204" pitchFamily="34" charset="0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00000"/>
                </a:solidFill>
                <a:latin typeface="Calibri"/>
                <a:ea typeface="Times New Roman" panose="02020603050405020304" pitchFamily="18" charset="0"/>
                <a:cs typeface="Calibri"/>
              </a:rPr>
              <a:t>Bedside commode , which might imply diarrheal volume losses in the setting of abdominal pain </a:t>
            </a:r>
            <a:endParaRPr lang="en-US" sz="1600" b="1">
              <a:effectLst/>
              <a:latin typeface="Times New Roman"/>
              <a:ea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883934-C76E-4437-BB19-F524595FC0F6}"/>
              </a:ext>
            </a:extLst>
          </p:cNvPr>
          <p:cNvSpPr/>
          <p:nvPr/>
        </p:nvSpPr>
        <p:spPr>
          <a:xfrm>
            <a:off x="720544" y="540506"/>
            <a:ext cx="7886700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b="1"/>
              <a:t>Interpreting this clinical vignette and photo in the context of her low sodium, what are 5 things that you notice? 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03BC159-5FD7-40DF-B2EF-2F79604B98B6}"/>
              </a:ext>
            </a:extLst>
          </p:cNvPr>
          <p:cNvCxnSpPr/>
          <p:nvPr/>
        </p:nvCxnSpPr>
        <p:spPr>
          <a:xfrm flipH="1">
            <a:off x="2180584" y="2190058"/>
            <a:ext cx="412190" cy="10897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49D0C7F-443E-4966-A682-231721348465}"/>
              </a:ext>
            </a:extLst>
          </p:cNvPr>
          <p:cNvCxnSpPr>
            <a:cxnSpLocks/>
          </p:cNvCxnSpPr>
          <p:nvPr/>
        </p:nvCxnSpPr>
        <p:spPr>
          <a:xfrm flipH="1">
            <a:off x="2879412" y="2699373"/>
            <a:ext cx="412190" cy="10897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3742B6-229D-43AC-BBED-9F2E789F82D0}"/>
              </a:ext>
            </a:extLst>
          </p:cNvPr>
          <p:cNvCxnSpPr>
            <a:cxnSpLocks/>
          </p:cNvCxnSpPr>
          <p:nvPr/>
        </p:nvCxnSpPr>
        <p:spPr>
          <a:xfrm flipH="1">
            <a:off x="3246593" y="2924419"/>
            <a:ext cx="412190" cy="10897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D55F19-B282-416C-9C2B-4DEEF2253BA1}"/>
              </a:ext>
            </a:extLst>
          </p:cNvPr>
          <p:cNvCxnSpPr>
            <a:cxnSpLocks/>
          </p:cNvCxnSpPr>
          <p:nvPr/>
        </p:nvCxnSpPr>
        <p:spPr>
          <a:xfrm flipV="1">
            <a:off x="2302581" y="3305814"/>
            <a:ext cx="345861" cy="24044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9106598-4042-4D63-A5F1-CDCB56D4B7B7}"/>
              </a:ext>
            </a:extLst>
          </p:cNvPr>
          <p:cNvCxnSpPr>
            <a:cxnSpLocks/>
          </p:cNvCxnSpPr>
          <p:nvPr/>
        </p:nvCxnSpPr>
        <p:spPr>
          <a:xfrm flipH="1">
            <a:off x="3643385" y="2444712"/>
            <a:ext cx="317434" cy="852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69893BD-132B-4238-8C6B-08B7809CE301}"/>
              </a:ext>
            </a:extLst>
          </p:cNvPr>
          <p:cNvCxnSpPr>
            <a:cxnSpLocks/>
          </p:cNvCxnSpPr>
          <p:nvPr/>
        </p:nvCxnSpPr>
        <p:spPr>
          <a:xfrm flipH="1">
            <a:off x="3246592" y="2130830"/>
            <a:ext cx="317434" cy="852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21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F07BCAC-C975-4E38-A449-84733F4CC7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21" b="7366"/>
          <a:stretch/>
        </p:blipFill>
        <p:spPr>
          <a:xfrm>
            <a:off x="1399208" y="1202544"/>
            <a:ext cx="6438700" cy="53320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E8FDBE-386B-4916-9CD1-5A9C9BB19851}"/>
              </a:ext>
            </a:extLst>
          </p:cNvPr>
          <p:cNvSpPr/>
          <p:nvPr/>
        </p:nvSpPr>
        <p:spPr>
          <a:xfrm>
            <a:off x="720544" y="540506"/>
            <a:ext cx="7886700" cy="5232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800" b="1"/>
              <a:t>This Won't Occur Today!</a:t>
            </a:r>
            <a:endParaRPr lang="en-US" sz="28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7481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BBACDF-D69F-4B8D-AB9B-0B0C5C129EF0}"/>
              </a:ext>
            </a:extLst>
          </p:cNvPr>
          <p:cNvSpPr/>
          <p:nvPr/>
        </p:nvSpPr>
        <p:spPr>
          <a:xfrm>
            <a:off x="0" y="3810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/>
              <a:t>Hyponatremia is complex!!!! Let’s try to simplify it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9D332F-6DF3-43DF-B46F-3383738474C7}"/>
              </a:ext>
            </a:extLst>
          </p:cNvPr>
          <p:cNvSpPr/>
          <p:nvPr/>
        </p:nvSpPr>
        <p:spPr>
          <a:xfrm>
            <a:off x="914400" y="1295400"/>
            <a:ext cx="7086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/>
              <a:t>Learning objectives for this co-teaching session include: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47B853-CA45-4DA1-BCEC-C94448C0280B}"/>
              </a:ext>
            </a:extLst>
          </p:cNvPr>
          <p:cNvSpPr/>
          <p:nvPr/>
        </p:nvSpPr>
        <p:spPr>
          <a:xfrm>
            <a:off x="274399" y="1933822"/>
            <a:ext cx="8867626" cy="444673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>
                <a:cs typeface="Calibri"/>
              </a:rPr>
              <a:t>Review why we care about the rate of correction of hyponatremia</a:t>
            </a:r>
            <a:endParaRPr lang="en-US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/>
              <a:t>Learn a framework for thinking about patients with hyponatremia</a:t>
            </a:r>
            <a:endParaRPr lang="en-US">
              <a:cs typeface="Calibri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/>
              <a:t>Recognize symptoms that stimulate anti-diuretic hormone (ADH) </a:t>
            </a:r>
            <a:endParaRPr lang="en-US">
              <a:cs typeface="Calibri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/>
              <a:t>Quantify oral intake in the hyponatremic patient </a:t>
            </a:r>
            <a:endParaRPr lang="en-US">
              <a:cs typeface="Calibri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/>
              <a:t>List overlooked sources of water intake </a:t>
            </a:r>
            <a:endParaRPr lang="en-US">
              <a:cs typeface="Calibri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endParaRPr lang="en-US"/>
          </a:p>
          <a:p>
            <a:pPr marL="342900" indent="-342900">
              <a:lnSpc>
                <a:spcPct val="200000"/>
              </a:lnSpc>
              <a:buAutoNum type="arabicPeriod"/>
            </a:pPr>
            <a:endParaRPr lang="en-US"/>
          </a:p>
          <a:p>
            <a:pPr marL="342900" indent="-342900">
              <a:lnSpc>
                <a:spcPct val="200000"/>
              </a:lnSpc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0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D5CF5-D133-4B85-AC0F-9714C66AE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Cerebral Edema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0E0B6-94AF-4CC0-B872-B77804B9E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do not correct Hyponatremia</a:t>
            </a:r>
          </a:p>
        </p:txBody>
      </p:sp>
    </p:spTree>
    <p:extLst>
      <p:ext uri="{BB962C8B-B14F-4D97-AF65-F5344CB8AC3E}">
        <p14:creationId xmlns:p14="http://schemas.microsoft.com/office/powerpoint/2010/main" val="2501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B976AB-8D06-476D-A0BF-9D034E52CB6A}"/>
              </a:ext>
            </a:extLst>
          </p:cNvPr>
          <p:cNvSpPr/>
          <p:nvPr/>
        </p:nvSpPr>
        <p:spPr>
          <a:xfrm>
            <a:off x="0" y="309933"/>
            <a:ext cx="9144000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400" b="1">
                <a:ea typeface="+mn-lt"/>
                <a:cs typeface="+mn-lt"/>
              </a:rPr>
              <a:t>What is a safe rate of sodium correction?</a:t>
            </a:r>
            <a:endParaRPr lang="en-US" b="1">
              <a:ea typeface="+mn-lt"/>
              <a:cs typeface="+mn-lt"/>
            </a:endParaRPr>
          </a:p>
        </p:txBody>
      </p:sp>
      <p:pic>
        <p:nvPicPr>
          <p:cNvPr id="3" name="Picture 3" descr="A picture containing book, photo, indoor, text&#10;&#10;Description generated with high confidence">
            <a:extLst>
              <a:ext uri="{FF2B5EF4-FFF2-40B4-BE49-F238E27FC236}">
                <a16:creationId xmlns:a16="http://schemas.microsoft.com/office/drawing/2014/main" id="{FC1C0EE1-2499-4C6E-9D12-DB3876B55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059" y="4026067"/>
            <a:ext cx="6805883" cy="24362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237BEB2-59A8-4E50-B42C-4F10515C3B2F}"/>
              </a:ext>
            </a:extLst>
          </p:cNvPr>
          <p:cNvSpPr/>
          <p:nvPr/>
        </p:nvSpPr>
        <p:spPr>
          <a:xfrm>
            <a:off x="59222" y="1944480"/>
            <a:ext cx="9144000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endParaRPr lang="en-US" sz="24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28B02-D098-4CC6-B9E0-57B692438E9C}"/>
              </a:ext>
            </a:extLst>
          </p:cNvPr>
          <p:cNvSpPr txBox="1"/>
          <p:nvPr/>
        </p:nvSpPr>
        <p:spPr>
          <a:xfrm>
            <a:off x="5012619" y="6457655"/>
            <a:ext cx="3057081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>
                <a:solidFill>
                  <a:srgbClr val="000000"/>
                </a:solidFill>
                <a:latin typeface="Arial"/>
                <a:cs typeface="Arial"/>
              </a:rPr>
              <a:t>N </a:t>
            </a:r>
            <a:r>
              <a:rPr lang="en-US" sz="800" err="1">
                <a:solidFill>
                  <a:srgbClr val="000000"/>
                </a:solidFill>
                <a:latin typeface="Arial"/>
                <a:cs typeface="Arial"/>
              </a:rPr>
              <a:t>Engl</a:t>
            </a:r>
            <a:r>
              <a:rPr lang="en-US" sz="800">
                <a:solidFill>
                  <a:srgbClr val="000000"/>
                </a:solidFill>
                <a:latin typeface="Arial"/>
                <a:cs typeface="Arial"/>
              </a:rPr>
              <a:t> J Med 2016; 374:e8 DOI:10.1056/NEJMicm1504134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4079E2-E82A-41A9-822D-67294BF68E49}"/>
              </a:ext>
            </a:extLst>
          </p:cNvPr>
          <p:cNvSpPr txBox="1"/>
          <p:nvPr/>
        </p:nvSpPr>
        <p:spPr>
          <a:xfrm>
            <a:off x="1759722" y="942336"/>
            <a:ext cx="5964919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cs typeface="Calibri"/>
              </a:rPr>
              <a:t>Feared complication = Osmotic Demyelination Syndrome (formerly called Central</a:t>
            </a:r>
            <a:r>
              <a:rPr lang="en-US" sz="2400"/>
              <a:t> Pontine Myelinolysis)</a:t>
            </a:r>
            <a:endParaRPr lang="en-US" sz="2400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7EA547-72BC-44A6-B9E7-1C65E8438C1E}"/>
              </a:ext>
            </a:extLst>
          </p:cNvPr>
          <p:cNvSpPr txBox="1"/>
          <p:nvPr/>
        </p:nvSpPr>
        <p:spPr>
          <a:xfrm>
            <a:off x="789026" y="2412849"/>
            <a:ext cx="378552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cs typeface="Calibri"/>
              </a:rPr>
              <a:t>Maximum = 8 </a:t>
            </a:r>
            <a:r>
              <a:rPr lang="en-US" sz="2400" err="1">
                <a:cs typeface="Calibri"/>
              </a:rPr>
              <a:t>mEQ</a:t>
            </a:r>
            <a:r>
              <a:rPr lang="en-US" sz="2400">
                <a:cs typeface="Calibri"/>
              </a:rPr>
              <a:t> in a 24-hour period for </a:t>
            </a:r>
            <a:r>
              <a:rPr lang="en-US" sz="2400" b="1">
                <a:cs typeface="Calibri"/>
              </a:rPr>
              <a:t>severe, chronic</a:t>
            </a:r>
            <a:r>
              <a:rPr lang="en-US" sz="2400">
                <a:cs typeface="Calibri"/>
              </a:rPr>
              <a:t> hyponatremia</a:t>
            </a:r>
          </a:p>
          <a:p>
            <a:endParaRPr lang="en-US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B8576-26CF-4F78-B3E3-D11F090934CF}"/>
              </a:ext>
            </a:extLst>
          </p:cNvPr>
          <p:cNvSpPr txBox="1"/>
          <p:nvPr/>
        </p:nvSpPr>
        <p:spPr>
          <a:xfrm>
            <a:off x="4586176" y="2319767"/>
            <a:ext cx="4556906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cs typeface="Calibri"/>
              </a:rPr>
              <a:t>Mild hyponatremia = 130-134 </a:t>
            </a:r>
            <a:r>
              <a:rPr lang="en-US" sz="2400" err="1">
                <a:cs typeface="Calibri"/>
              </a:rPr>
              <a:t>mEQ</a:t>
            </a:r>
            <a:endParaRPr lang="en-US" sz="2400">
              <a:cs typeface="Calibri"/>
            </a:endParaRPr>
          </a:p>
          <a:p>
            <a:r>
              <a:rPr lang="en-US" sz="2400">
                <a:cs typeface="Calibri"/>
              </a:rPr>
              <a:t>Moderate hyponatremia = 120-129mEQ</a:t>
            </a:r>
          </a:p>
          <a:p>
            <a:r>
              <a:rPr lang="en-US" sz="2400">
                <a:cs typeface="Calibri"/>
              </a:rPr>
              <a:t>Severe hyponatremia = &lt;120mEQ</a:t>
            </a: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4218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6B309F-A83F-4919-A7E5-9E37417C31CE}"/>
              </a:ext>
            </a:extLst>
          </p:cNvPr>
          <p:cNvSpPr/>
          <p:nvPr/>
        </p:nvSpPr>
        <p:spPr>
          <a:xfrm>
            <a:off x="0" y="309933"/>
            <a:ext cx="9144000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400"/>
              <a:t>What studies should we order to determine etiology? </a:t>
            </a:r>
            <a:endParaRPr lang="en-US" sz="24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9B6D05-2CB9-4318-B26D-88AEA36EBCAD}"/>
              </a:ext>
            </a:extLst>
          </p:cNvPr>
          <p:cNvSpPr txBox="1"/>
          <p:nvPr/>
        </p:nvSpPr>
        <p:spPr>
          <a:xfrm>
            <a:off x="1332423" y="1092178"/>
            <a:ext cx="4342215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cs typeface="Calibri"/>
              </a:rPr>
              <a:t>Serum: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cs typeface="Calibri"/>
              </a:rPr>
              <a:t>Basic metabolic panel 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cs typeface="Calibri"/>
              </a:rPr>
              <a:t>Serum Osmolality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cs typeface="Calibri"/>
              </a:rPr>
              <a:t>TSH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cs typeface="Calibri"/>
              </a:rPr>
              <a:t>Am cortisol 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cs typeface="Calibri"/>
              </a:rPr>
              <a:t>Depending on the Na level, recheck BMP every 4-12 hours</a:t>
            </a:r>
          </a:p>
          <a:p>
            <a:endParaRPr lang="en-US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D2F94A-EADA-45D3-9879-0209A5913534}"/>
              </a:ext>
            </a:extLst>
          </p:cNvPr>
          <p:cNvSpPr txBox="1"/>
          <p:nvPr/>
        </p:nvSpPr>
        <p:spPr>
          <a:xfrm>
            <a:off x="1407735" y="4038755"/>
            <a:ext cx="4342215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cs typeface="Calibri"/>
              </a:rPr>
              <a:t>Urine: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cs typeface="Calibri"/>
              </a:rPr>
              <a:t>Urine Na</a:t>
            </a:r>
          </a:p>
          <a:p>
            <a:pPr marL="285750" indent="-285750">
              <a:buFont typeface="Arial"/>
              <a:buChar char="•"/>
            </a:pPr>
            <a:r>
              <a:rPr lang="en-US" sz="2400" b="1">
                <a:cs typeface="Calibri"/>
              </a:rPr>
              <a:t>Urine Osmolality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cs typeface="Calibri"/>
              </a:rPr>
              <a:t>Best if urine sample obtained at the same time as basic metabolic panel!!</a:t>
            </a: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6961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84107F-D7D4-40BB-8C35-5C081C5C28A4}"/>
              </a:ext>
            </a:extLst>
          </p:cNvPr>
          <p:cNvSpPr/>
          <p:nvPr/>
        </p:nvSpPr>
        <p:spPr>
          <a:xfrm>
            <a:off x="0" y="309933"/>
            <a:ext cx="9144000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400"/>
              <a:t>Step-Wise Approach to Hyponatremia – Dr. Glen Kim</a:t>
            </a: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132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1A382B0-6658-4C55-BCDC-977FB70ED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144438"/>
              </p:ext>
            </p:extLst>
          </p:nvPr>
        </p:nvGraphicFramePr>
        <p:xfrm>
          <a:off x="355336" y="1302901"/>
          <a:ext cx="8371385" cy="4796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4277">
                  <a:extLst>
                    <a:ext uri="{9D8B030D-6E8A-4147-A177-3AD203B41FA5}">
                      <a16:colId xmlns:a16="http://schemas.microsoft.com/office/drawing/2014/main" val="373121094"/>
                    </a:ext>
                  </a:extLst>
                </a:gridCol>
                <a:gridCol w="1674277">
                  <a:extLst>
                    <a:ext uri="{9D8B030D-6E8A-4147-A177-3AD203B41FA5}">
                      <a16:colId xmlns:a16="http://schemas.microsoft.com/office/drawing/2014/main" val="2850449044"/>
                    </a:ext>
                  </a:extLst>
                </a:gridCol>
                <a:gridCol w="1674277">
                  <a:extLst>
                    <a:ext uri="{9D8B030D-6E8A-4147-A177-3AD203B41FA5}">
                      <a16:colId xmlns:a16="http://schemas.microsoft.com/office/drawing/2014/main" val="2908399369"/>
                    </a:ext>
                  </a:extLst>
                </a:gridCol>
                <a:gridCol w="1674277">
                  <a:extLst>
                    <a:ext uri="{9D8B030D-6E8A-4147-A177-3AD203B41FA5}">
                      <a16:colId xmlns:a16="http://schemas.microsoft.com/office/drawing/2014/main" val="1164799477"/>
                    </a:ext>
                  </a:extLst>
                </a:gridCol>
                <a:gridCol w="1674277">
                  <a:extLst>
                    <a:ext uri="{9D8B030D-6E8A-4147-A177-3AD203B41FA5}">
                      <a16:colId xmlns:a16="http://schemas.microsoft.com/office/drawing/2014/main" val="2880231715"/>
                    </a:ext>
                  </a:extLst>
                </a:gridCol>
              </a:tblGrid>
              <a:tr h="95926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Young and Healthy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Elderly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ETOH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Lung Tumor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300454"/>
                  </a:ext>
                </a:extLst>
              </a:tr>
              <a:tr h="959265">
                <a:tc>
                  <a:txBody>
                    <a:bodyPr/>
                    <a:lstStyle/>
                    <a:p>
                      <a:r>
                        <a:rPr lang="en-US"/>
                        <a:t>PO Solute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600-900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092546"/>
                  </a:ext>
                </a:extLst>
              </a:tr>
              <a:tr h="959265">
                <a:tc>
                  <a:txBody>
                    <a:bodyPr/>
                    <a:lstStyle/>
                    <a:p>
                      <a:r>
                        <a:rPr lang="en-US"/>
                        <a:t>Urine </a:t>
                      </a:r>
                      <a:r>
                        <a:rPr lang="en-US" err="1"/>
                        <a:t>Osm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469120"/>
                  </a:ext>
                </a:extLst>
              </a:tr>
              <a:tr h="95926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(Animate)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18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2L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4L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030841"/>
                  </a:ext>
                </a:extLst>
              </a:tr>
              <a:tr h="95926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Dx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Psychogenic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Tea and Toast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Beer </a:t>
                      </a:r>
                      <a:r>
                        <a:rPr lang="en-US" err="1"/>
                        <a:t>Potomania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SIADH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46437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9E808E2-4A0B-4A9D-855A-5E02D310D75C}"/>
              </a:ext>
            </a:extLst>
          </p:cNvPr>
          <p:cNvSpPr/>
          <p:nvPr/>
        </p:nvSpPr>
        <p:spPr>
          <a:xfrm>
            <a:off x="0" y="309933"/>
            <a:ext cx="9144000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400"/>
              <a:t>How much Water can one drink?  </a:t>
            </a: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990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DF0B192-9DA1-4B33-9B52-702925C10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347994"/>
              </p:ext>
            </p:extLst>
          </p:nvPr>
        </p:nvGraphicFramePr>
        <p:xfrm>
          <a:off x="280023" y="1626616"/>
          <a:ext cx="8699831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746">
                  <a:extLst>
                    <a:ext uri="{9D8B030D-6E8A-4147-A177-3AD203B41FA5}">
                      <a16:colId xmlns:a16="http://schemas.microsoft.com/office/drawing/2014/main" val="252002729"/>
                    </a:ext>
                  </a:extLst>
                </a:gridCol>
                <a:gridCol w="2199142">
                  <a:extLst>
                    <a:ext uri="{9D8B030D-6E8A-4147-A177-3AD203B41FA5}">
                      <a16:colId xmlns:a16="http://schemas.microsoft.com/office/drawing/2014/main" val="4174669068"/>
                    </a:ext>
                  </a:extLst>
                </a:gridCol>
                <a:gridCol w="2899943">
                  <a:extLst>
                    <a:ext uri="{9D8B030D-6E8A-4147-A177-3AD203B41FA5}">
                      <a16:colId xmlns:a16="http://schemas.microsoft.com/office/drawing/2014/main" val="4214653927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/>
                        <a:t>Three Physiology Factoids</a:t>
                      </a:r>
                    </a:p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/>
                        <a:t>Three Key Questions </a:t>
                      </a:r>
                    </a:p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Diagnosis</a:t>
                      </a:r>
                    </a:p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109196"/>
                  </a:ext>
                </a:extLst>
              </a:tr>
              <a:tr h="185648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/>
                        <a:t>1) ADH @ distal nephron retains water </a:t>
                      </a:r>
                    </a:p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1) Something bad is likely stimulating ADH. What is it?</a:t>
                      </a:r>
                    </a:p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/>
                        <a:t>Could be anything!</a:t>
                      </a:r>
                      <a:endParaRPr lang="en-US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/>
                        <a:t>And not just ADH-secreting tumors. </a:t>
                      </a:r>
                      <a:endParaRPr lang="en-US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/>
                        <a:t>Any physiologic stressor can stimulate ADH </a:t>
                      </a:r>
                      <a:endParaRPr lang="en-US"/>
                    </a:p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4796"/>
                  </a:ext>
                </a:extLst>
              </a:tr>
              <a:tr h="633844">
                <a:tc>
                  <a:txBody>
                    <a:bodyPr/>
                    <a:lstStyle/>
                    <a:p>
                      <a:r>
                        <a:rPr lang="en-US" sz="1600"/>
                        <a:t>2) You can’t urinate only free water. 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600"/>
                        <a:t>Nephrons need solute to dump water (e.g. Salt tabs are given not to raise the Na, but to help dump water)</a:t>
                      </a:r>
                    </a:p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2) Is the patient eating?</a:t>
                      </a:r>
                    </a:p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/>
                        <a:t>Think about reasons for low PO intake: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/>
                        <a:t>Is it elderly, starvation, substance abuse, depression, food insecurity? </a:t>
                      </a:r>
                    </a:p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678297"/>
                  </a:ext>
                </a:extLst>
              </a:tr>
              <a:tr h="633844">
                <a:tc>
                  <a:txBody>
                    <a:bodyPr/>
                    <a:lstStyle/>
                    <a:p>
                      <a:r>
                        <a:rPr lang="en-US" sz="1600"/>
                        <a:t>3) Urine </a:t>
                      </a:r>
                      <a:r>
                        <a:rPr lang="en-US" sz="1600" err="1"/>
                        <a:t>Osm</a:t>
                      </a:r>
                      <a:r>
                        <a:rPr lang="en-US" sz="1600"/>
                        <a:t> relates #1 and #2 and tells us the water limit…</a:t>
                      </a:r>
                      <a:endParaRPr lang="en-US"/>
                    </a:p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3) is patient getting extra fluids at bedside?</a:t>
                      </a:r>
                    </a:p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IV drips, IV meds, pink pitcher</a:t>
                      </a:r>
                    </a:p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77237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A672B0D-B37E-4970-93B1-B00B2193A66A}"/>
              </a:ext>
            </a:extLst>
          </p:cNvPr>
          <p:cNvSpPr/>
          <p:nvPr/>
        </p:nvSpPr>
        <p:spPr>
          <a:xfrm>
            <a:off x="258792" y="496839"/>
            <a:ext cx="9144000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400" b="1"/>
              <a:t>Putting it All Together! </a:t>
            </a:r>
            <a:endParaRPr lang="en-US" sz="24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2003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8A080A-34D0-4431-B92B-6EDC8E4C9A18}"/>
              </a:ext>
            </a:extLst>
          </p:cNvPr>
          <p:cNvSpPr/>
          <p:nvPr/>
        </p:nvSpPr>
        <p:spPr>
          <a:xfrm>
            <a:off x="0" y="392845"/>
            <a:ext cx="9144000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400"/>
              <a:t>How do we measure strict Intake and Output?</a:t>
            </a:r>
            <a:endParaRPr lang="en-US" sz="240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64C839-A8D2-4C1B-B0C7-A5179B656D40}"/>
              </a:ext>
            </a:extLst>
          </p:cNvPr>
          <p:cNvSpPr txBox="1"/>
          <p:nvPr/>
        </p:nvSpPr>
        <p:spPr>
          <a:xfrm>
            <a:off x="695276" y="1471093"/>
            <a:ext cx="4673861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What are the steps we need to take?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Put sign on the door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Talk to patient care assistant (PCA)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Talk to patient!</a:t>
            </a:r>
          </a:p>
          <a:p>
            <a:pPr marL="742950" lvl="1" indent="-285750">
              <a:buFont typeface="Arial"/>
              <a:buChar char="•"/>
            </a:pPr>
            <a:r>
              <a:rPr lang="en-US">
                <a:cs typeface="Calibri"/>
              </a:rPr>
              <a:t>How do we teach the patient?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Ice chips count as fluid!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78F57A-DFFD-435E-BE80-E93815A81004}"/>
              </a:ext>
            </a:extLst>
          </p:cNvPr>
          <p:cNvSpPr txBox="1"/>
          <p:nvPr/>
        </p:nvSpPr>
        <p:spPr>
          <a:xfrm>
            <a:off x="653820" y="3768938"/>
            <a:ext cx="471531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How do we track the intake? 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Various methods depending on the patient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Remember that IV medications also count towards the total intake </a:t>
            </a:r>
          </a:p>
        </p:txBody>
      </p:sp>
      <p:pic>
        <p:nvPicPr>
          <p:cNvPr id="8" name="Picture 8" descr="A picture containing sky, outdoor, sitting, table&#10;&#10;Description generated with very high confidence">
            <a:extLst>
              <a:ext uri="{FF2B5EF4-FFF2-40B4-BE49-F238E27FC236}">
                <a16:creationId xmlns:a16="http://schemas.microsoft.com/office/drawing/2014/main" id="{C7F2A041-ACBE-4E92-ABE6-4B39085A7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136" y="1348929"/>
            <a:ext cx="2743200" cy="277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7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1FBDFC-FCE1-4E80-8242-5BE92FC54E7D}"/>
              </a:ext>
            </a:extLst>
          </p:cNvPr>
          <p:cNvSpPr txBox="1"/>
          <p:nvPr/>
        </p:nvSpPr>
        <p:spPr>
          <a:xfrm>
            <a:off x="417399" y="643467"/>
            <a:ext cx="8408193" cy="74483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Nurse and Doctor I/</a:t>
            </a:r>
            <a:r>
              <a:rPr lang="en-US" sz="2600" kern="120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Os</a:t>
            </a:r>
            <a:r>
              <a:rPr lang="en-US" sz="2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charting in EPIC</a:t>
            </a:r>
          </a:p>
        </p:txBody>
      </p:sp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66272DA-34C1-4A6B-B542-541B14CE5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98" y="1824744"/>
            <a:ext cx="8825780" cy="402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42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979" y="1859991"/>
            <a:ext cx="6300911" cy="420060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BB8611-5753-49F1-9E1E-E90D1459B794}"/>
              </a:ext>
            </a:extLst>
          </p:cNvPr>
          <p:cNvSpPr/>
          <p:nvPr/>
        </p:nvSpPr>
        <p:spPr>
          <a:xfrm>
            <a:off x="0" y="487601"/>
            <a:ext cx="9144000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400"/>
              <a:t>THANK YOU!!!!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33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CA9232F9D8004A837BE4C378DFD329" ma:contentTypeVersion="12" ma:contentTypeDescription="Create a new document." ma:contentTypeScope="" ma:versionID="f5d7278f49cbb6de1c8fdf07c1b40b72">
  <xsd:schema xmlns:xsd="http://www.w3.org/2001/XMLSchema" xmlns:xs="http://www.w3.org/2001/XMLSchema" xmlns:p="http://schemas.microsoft.com/office/2006/metadata/properties" xmlns:ns3="71b4e42a-4c2f-471c-baa1-81993130f2ff" xmlns:ns4="7d730c5d-780f-4daf-afb1-e8b7b2cbeb82" targetNamespace="http://schemas.microsoft.com/office/2006/metadata/properties" ma:root="true" ma:fieldsID="d0cb8519e3e17496e47501777ed929b0" ns3:_="" ns4:_="">
    <xsd:import namespace="71b4e42a-4c2f-471c-baa1-81993130f2ff"/>
    <xsd:import namespace="7d730c5d-780f-4daf-afb1-e8b7b2cbeb8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b4e42a-4c2f-471c-baa1-81993130f2f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730c5d-780f-4daf-afb1-e8b7b2cbeb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744499-E0B7-4D6D-9584-C7FFF08E27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BDDA40-5F95-47A2-92B6-57A8DACE0938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71b4e42a-4c2f-471c-baa1-81993130f2ff"/>
    <ds:schemaRef ds:uri="7d730c5d-780f-4daf-afb1-e8b7b2cbeb82"/>
  </ds:schemaRefs>
</ds:datastoreItem>
</file>

<file path=customXml/itemProps3.xml><?xml version="1.0" encoding="utf-8"?>
<ds:datastoreItem xmlns:ds="http://schemas.openxmlformats.org/officeDocument/2006/customXml" ds:itemID="{E20F63D7-ED47-4294-B20F-574944A254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b4e42a-4c2f-471c-baa1-81993130f2ff"/>
    <ds:schemaRef ds:uri="7d730c5d-780f-4daf-afb1-e8b7b2cbeb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471</Words>
  <Application>Microsoft Office PowerPoint</Application>
  <PresentationFormat>On-screen Show (4:3)</PresentationFormat>
  <Paragraphs>96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Cerebral Edema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Beth Israel Deaconess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Hayward,Jane</dc:creator>
  <cp:lastModifiedBy>Shields, Helen M.</cp:lastModifiedBy>
  <cp:revision>4</cp:revision>
  <dcterms:created xsi:type="dcterms:W3CDTF">2019-09-05T14:33:08Z</dcterms:created>
  <dcterms:modified xsi:type="dcterms:W3CDTF">2019-11-22T21:25:16Z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0x01010098CA9232F9D8004A837BE4C378DFD329</vt:lpwstr>
  </property>
</Properties>
</file>