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0584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7EC51B-D4E6-AE7E-3BE3-320CCA516222}" v="610" dt="2019-09-27T15:50:42.216"/>
    <p1510:client id="{01F637B5-6968-7277-1DAF-6E023F163FBC}" v="49" dt="2019-10-21T13:24:20.623"/>
    <p1510:client id="{2B8EABBD-A056-1F8A-AF00-D910480120CC}" v="135" dt="2019-10-25T19:36:32.434"/>
    <p1510:client id="{E97496BF-09B6-FBCC-F221-7785F81DB3B3}" v="226" dt="2019-10-28T18:58:49.769"/>
    <p1510:client id="{42B4B87B-28BA-6715-E963-AE8F9590ACF5}" v="557" dt="2019-10-09T19:42:36.148"/>
    <p1510:client id="{30822E92-5DC7-BE02-1EA6-2C07304CAD94}" v="90" dt="2019-10-21T18:22:57.330"/>
    <p1510:client id="{370B09FF-7EF5-471F-88B1-5C67FFD6EC96}" v="36" dt="2019-10-15T15:23:55.751"/>
    <p1510:client id="{496AB440-ADA1-8D81-D40C-E09F7DA9B724}" v="445" dt="2019-09-16T19:18:41.446"/>
    <p1510:client id="{C948AB2F-C492-24CB-1E65-8C9635BA44E0}" v="194" dt="2019-11-08T20:14:58.096"/>
    <p1510:client id="{420483B0-2C7D-1346-0BEC-16D81BDB58FA}" v="23" dt="2019-09-11T01:26:00.244"/>
    <p1510:client id="{4BCFE5D8-A9CB-7C04-1DC6-C35DC068CAC4}" v="417" dt="2019-10-21T13:11:05.936"/>
    <p1510:client id="{AA0F76BA-55A5-453C-90C3-B4E261D3606A}" v="4" dt="2019-11-01T21:23:52.425"/>
    <p1510:client id="{62C80A79-73B3-86B9-E763-6947FC0DE7F6}" v="1" dt="2019-10-09T19:58:42.576"/>
    <p1510:client id="{8624A0B0-187F-BC32-A308-E56DC5EF88E9}" v="16" dt="2019-10-11T18:39:01.761"/>
    <p1510:client id="{87F9A566-7F69-D59B-8C99-D5BAD875FDE9}" v="187" dt="2019-10-22T01:30:26.272"/>
    <p1510:client id="{8E19685D-EEE0-F86E-4925-3832FC65113B}" v="15" dt="2019-10-21T13:21:04.568"/>
    <p1510:client id="{8F9E445E-ECE2-E94A-3978-C8785349F3D3}" v="1" dt="2019-10-16T18:51:22.904"/>
    <p1510:client id="{A3449E7B-B47C-815E-3E28-7572B3950489}" v="202" dt="2019-09-30T20:16:25.035"/>
    <p1510:client id="{C832C50D-2A47-8DB9-F48D-52F22735313F}" v="142" dt="2019-10-15T13:53:55.400"/>
    <p1510:client id="{AFF3FDC0-956C-F37C-2910-FAAB34F898AB}" v="228" dt="2019-11-01T21:33:19.603"/>
    <p1510:client id="{BC1CACE2-88C2-128F-EB6D-9550CCF95774}" v="3" dt="2019-10-07T17:02:48.138"/>
    <p1510:client id="{B5D7E2FF-BD62-2DDB-DCA4-C9A09EDE5697}" v="1" dt="2019-10-15T15:15:24.173"/>
    <p1510:client id="{BCB48131-FC11-23CA-B8E1-E5777E46EE13}" v="370" dt="2019-09-17T15:59:49.375"/>
    <p1510:client id="{C0001E33-56ED-9F59-07D6-E02198BBC6DB}" v="32" dt="2019-10-11T17:56:09.225"/>
    <p1510:client id="{C6C302CA-113C-E5FE-E43C-39483F392C2E}" v="43" dt="2019-10-28T17:03:48.021"/>
    <p1510:client id="{CC201489-7E86-489F-93D4-B14952A090EC}" v="108" dt="2019-09-27T12:30:50.223"/>
    <p1510:client id="{EBA7BBEF-BF22-939E-02A5-2383FF1CCE41}" v="10" dt="2019-10-04T16:51:09.071"/>
    <p1510:client id="{F4B6E2FB-61D0-201A-3E0F-116BD34EA932}" v="344" dt="2019-10-04T15:37:44.7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172" y="6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613" y="3124200"/>
            <a:ext cx="6607175" cy="215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225" y="5699125"/>
            <a:ext cx="5441950" cy="2571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34D395-B6C7-4743-88AF-D74D67E48E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B623AC-4CC6-45B8-B3EF-94F45ED428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C47F825-95D4-462E-8171-1FC784E692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CDFF5-28B5-463F-8EBF-541B0C8B37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958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5F32F9E-82EC-44BB-9339-D0260525E4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292441-6044-4ED8-8C5F-0422F25A3F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7FB502C-8837-4ECB-844A-9B0E65E8DD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2A9FE-17CB-44F2-A858-6499502D75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9342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363" y="6462713"/>
            <a:ext cx="6605587" cy="19986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363" y="4262438"/>
            <a:ext cx="6605587" cy="22002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BDFF850-69DF-491D-A950-7F67B161FB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C82463-B46F-4D4A-9E31-B94F262B9B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E964AF-CA10-42FE-A67B-EDA2DB9B92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B1452-0B14-4837-963D-B1D17B9143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402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938" y="2346325"/>
            <a:ext cx="3421062" cy="663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2400" y="2346325"/>
            <a:ext cx="3421063" cy="663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49FCB2-AB4E-4C11-876D-FFE175BF44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2BA29F-5D79-4726-8846-BAD983D39F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56F35F-1F51-466D-9DB8-4FAED603AC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B7E095-091E-4A44-9B7A-4972813F29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160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938" y="2251075"/>
            <a:ext cx="3433762" cy="9382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938" y="3189288"/>
            <a:ext cx="3433762" cy="57959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113" y="2251075"/>
            <a:ext cx="3435350" cy="9382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113" y="3189288"/>
            <a:ext cx="3435350" cy="57959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ECF8768-5D9B-4B85-96C4-B881890948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7B58E49-70AB-40A4-8C9A-4629BD435D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C892415-B4E5-4078-93B1-2F23B1952F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9DF601-FEC2-45D3-A7EF-6424CF6DE8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6113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5EAC93A-C4BD-475E-80A5-A4B17B8980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F9A12B9-8C86-46D7-801F-16F2D01DF6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643E231-362B-4A91-B198-A69511D241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190A74-DB14-4477-8097-72DB744C8D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70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D4DBF65-7454-4F47-B812-184ABC49B6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44E14CE-876D-4A3D-9859-B72D26D0B8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ED77128-5517-4450-8AF7-A26DAA9434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75D20-E60F-4EDA-9E5D-28D5A5B16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071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938" y="400050"/>
            <a:ext cx="2557462" cy="1704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475" y="400050"/>
            <a:ext cx="4344988" cy="8585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938" y="2105025"/>
            <a:ext cx="2557462" cy="6880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4C65CA-9D28-4E37-9C22-C8B94862AA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E55FB8-70B1-4DB9-B08F-41E74B67C7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4403FE-79CF-4937-B2B0-F3834446F2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8C90D-B192-4313-BB23-6064EBB26E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7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040563"/>
            <a:ext cx="4662488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898525"/>
            <a:ext cx="4662488" cy="6035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0" y="7872413"/>
            <a:ext cx="4662488" cy="11795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96D475-FDBA-4D1F-9AD8-CC987103A3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E67E5-C291-44B1-9489-6FFF3952E6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3A8997-84B2-4FB4-A589-F004D8C4E9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9FF33A-BF62-482E-8600-2E41C195A0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071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44E17A-00ED-42CE-9729-7D9F7A7A14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B3EBC0-9A6E-4756-9259-0A1AAD0D63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99AA1B-6C92-45B0-A17E-3CC0B53BBA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4D396C-AB33-490D-810E-089515043B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039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35625" y="403225"/>
            <a:ext cx="1747838" cy="85820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938" y="403225"/>
            <a:ext cx="5094287" cy="85820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3CBCCE-1A4F-46D1-B8F1-B11D1DF9D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89D075C-1FF7-40B3-8B25-EB5DB3F90D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D72CD6-826F-4425-AD4E-5F6756E772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174033-8D34-4980-B485-B9DE1C7292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811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839EBBD-F4B5-47DC-8F03-21F9A53FD6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8938" y="403225"/>
            <a:ext cx="699452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CA6009E-52AF-48FC-81F5-1F6313E0F8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8938" y="2346325"/>
            <a:ext cx="6994525" cy="663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BAE7562-2612-4907-982C-E44D34FFDC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8938" y="9159875"/>
            <a:ext cx="18129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9A68FFE-CF16-4D21-AF48-4A05E8BF6FA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55888" y="9159875"/>
            <a:ext cx="24606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E1F7F53-2A17-49BA-8C09-85227E329E2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570538" y="9159875"/>
            <a:ext cx="18129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D602026-ECB8-40C6-94D0-A71AE4A0D0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9415362-9C03-445C-A2FA-F048C1241E1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0004" y="287413"/>
            <a:ext cx="7735601" cy="669925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b="1">
                <a:ea typeface="+mj-lt"/>
                <a:cs typeface="+mj-lt"/>
              </a:rPr>
              <a:t>Venous Thromboembolism on GMS: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1">
                <a:solidFill>
                  <a:srgbClr val="C00000"/>
                </a:solidFill>
                <a:ea typeface="+mj-lt"/>
                <a:cs typeface="+mj-lt"/>
              </a:rPr>
              <a:t>Can We Make a Difference?</a:t>
            </a:r>
            <a:endParaRPr lang="en-US" sz="2000" b="1">
              <a:solidFill>
                <a:srgbClr val="C00000"/>
              </a:solidFill>
              <a:cs typeface="Arial"/>
            </a:endParaRPr>
          </a:p>
        </p:txBody>
      </p:sp>
      <p:sp>
        <p:nvSpPr>
          <p:cNvPr id="2055" name="Rectangle 18">
            <a:extLst>
              <a:ext uri="{FF2B5EF4-FFF2-40B4-BE49-F238E27FC236}">
                <a16:creationId xmlns:a16="http://schemas.microsoft.com/office/drawing/2014/main" id="{C09FABB3-4200-4CC8-985D-EC426BD98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558" y="9173499"/>
            <a:ext cx="26177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communication</a:t>
            </a:r>
          </a:p>
        </p:txBody>
      </p:sp>
      <p:sp>
        <p:nvSpPr>
          <p:cNvPr id="2056" name="Rectangle 19">
            <a:extLst>
              <a:ext uri="{FF2B5EF4-FFF2-40B4-BE49-F238E27FC236}">
                <a16:creationId xmlns:a16="http://schemas.microsoft.com/office/drawing/2014/main" id="{32A27A2F-3746-4616-A5FF-6D87FA19026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00663" y="8203541"/>
            <a:ext cx="41370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patient care</a:t>
            </a:r>
          </a:p>
        </p:txBody>
      </p:sp>
      <p:sp>
        <p:nvSpPr>
          <p:cNvPr id="2057" name="Rectangle 20">
            <a:extLst>
              <a:ext uri="{FF2B5EF4-FFF2-40B4-BE49-F238E27FC236}">
                <a16:creationId xmlns:a16="http://schemas.microsoft.com/office/drawing/2014/main" id="{243CA5EE-F079-45D7-9C48-671B332C4CD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514397" y="3519667"/>
            <a:ext cx="176019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listening</a:t>
            </a:r>
          </a:p>
        </p:txBody>
      </p:sp>
      <p:sp>
        <p:nvSpPr>
          <p:cNvPr id="2058" name="Rectangle 21">
            <a:extLst>
              <a:ext uri="{FF2B5EF4-FFF2-40B4-BE49-F238E27FC236}">
                <a16:creationId xmlns:a16="http://schemas.microsoft.com/office/drawing/2014/main" id="{10EA4A70-5ECA-4372-8DDE-F90684749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435" y="9167019"/>
            <a:ext cx="31511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learning together</a:t>
            </a:r>
          </a:p>
        </p:txBody>
      </p:sp>
      <p:sp>
        <p:nvSpPr>
          <p:cNvPr id="2059" name="Rectangle 22">
            <a:extLst>
              <a:ext uri="{FF2B5EF4-FFF2-40B4-BE49-F238E27FC236}">
                <a16:creationId xmlns:a16="http://schemas.microsoft.com/office/drawing/2014/main" id="{FBC639D2-39B4-4134-A6BC-D07CC1477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8255" y="9151869"/>
            <a:ext cx="26177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collaboration</a:t>
            </a:r>
          </a:p>
        </p:txBody>
      </p:sp>
      <p:sp>
        <p:nvSpPr>
          <p:cNvPr id="2060" name="Rectangle 23">
            <a:extLst>
              <a:ext uri="{FF2B5EF4-FFF2-40B4-BE49-F238E27FC236}">
                <a16:creationId xmlns:a16="http://schemas.microsoft.com/office/drawing/2014/main" id="{2819A879-B98D-452A-9396-2F59389C11A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909341" y="8300238"/>
            <a:ext cx="26177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understanding</a:t>
            </a:r>
          </a:p>
        </p:txBody>
      </p:sp>
      <p:sp>
        <p:nvSpPr>
          <p:cNvPr id="2061" name="Rectangle 24">
            <a:extLst>
              <a:ext uri="{FF2B5EF4-FFF2-40B4-BE49-F238E27FC236}">
                <a16:creationId xmlns:a16="http://schemas.microsoft.com/office/drawing/2014/main" id="{0C8F654C-98E3-4625-9365-A68BC16B90B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540732" y="1679698"/>
            <a:ext cx="1937229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  <a:ea typeface="FangSong" panose="020B0503020204020204" pitchFamily="49" charset="-122"/>
                <a:cs typeface="Vani" panose="020B0502040204020203" pitchFamily="18" charset="0"/>
              </a:rPr>
              <a:t>team work</a:t>
            </a:r>
          </a:p>
        </p:txBody>
      </p:sp>
      <p:sp>
        <p:nvSpPr>
          <p:cNvPr id="2062" name="Rectangle 25">
            <a:extLst>
              <a:ext uri="{FF2B5EF4-FFF2-40B4-BE49-F238E27FC236}">
                <a16:creationId xmlns:a16="http://schemas.microsoft.com/office/drawing/2014/main" id="{48E05E3D-0226-4EC2-A5B0-BB3644AEE62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22695" y="1750788"/>
            <a:ext cx="192531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  <a:cs typeface="Nirmala UI Semilight" panose="020B0402040204020203" pitchFamily="34" charset="0"/>
              </a:rPr>
              <a:t>appreciation</a:t>
            </a:r>
          </a:p>
        </p:txBody>
      </p:sp>
      <p:sp>
        <p:nvSpPr>
          <p:cNvPr id="2063" name="Rectangle 27">
            <a:extLst>
              <a:ext uri="{FF2B5EF4-FFF2-40B4-BE49-F238E27FC236}">
                <a16:creationId xmlns:a16="http://schemas.microsoft.com/office/drawing/2014/main" id="{89001EE2-CA2E-4A1E-8490-82005796A6B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205046" y="6017738"/>
            <a:ext cx="2360613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mutual respect</a:t>
            </a:r>
          </a:p>
        </p:txBody>
      </p:sp>
      <p:sp>
        <p:nvSpPr>
          <p:cNvPr id="2064" name="Rectangle 28">
            <a:extLst>
              <a:ext uri="{FF2B5EF4-FFF2-40B4-BE49-F238E27FC236}">
                <a16:creationId xmlns:a16="http://schemas.microsoft.com/office/drawing/2014/main" id="{6D398A45-8154-476F-BB1A-87872850B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9344025"/>
            <a:ext cx="12192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700">
              <a:solidFill>
                <a:srgbClr val="C0C0C0"/>
              </a:solidFill>
              <a:latin typeface="Arial Black" panose="020B0A04020102020204" pitchFamily="34" charset="0"/>
            </a:endParaRPr>
          </a:p>
        </p:txBody>
      </p:sp>
      <p:sp>
        <p:nvSpPr>
          <p:cNvPr id="2065" name="Rectangle 29">
            <a:extLst>
              <a:ext uri="{FF2B5EF4-FFF2-40B4-BE49-F238E27FC236}">
                <a16:creationId xmlns:a16="http://schemas.microsoft.com/office/drawing/2014/main" id="{800D7629-2A86-4B6D-8796-C7CA8533B45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022354" y="5913342"/>
            <a:ext cx="284956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interprofessional</a:t>
            </a:r>
          </a:p>
        </p:txBody>
      </p:sp>
      <p:sp>
        <p:nvSpPr>
          <p:cNvPr id="2077" name="Text Box 41">
            <a:extLst>
              <a:ext uri="{FF2B5EF4-FFF2-40B4-BE49-F238E27FC236}">
                <a16:creationId xmlns:a16="http://schemas.microsoft.com/office/drawing/2014/main" id="{9B8A8E4E-0342-4169-9C71-41432A131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9637713"/>
            <a:ext cx="680402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800"/>
              <a:t>Produced by Emily Piper-Vallillo, M.Ed., Marina </a:t>
            </a:r>
            <a:r>
              <a:rPr lang="en-US" altLang="en-US" sz="800" err="1"/>
              <a:t>Zambrotta</a:t>
            </a:r>
            <a:r>
              <a:rPr lang="en-US" altLang="en-US" sz="800"/>
              <a:t>, M.D., and Helen Shields, M.D.</a:t>
            </a:r>
          </a:p>
        </p:txBody>
      </p:sp>
      <p:sp>
        <p:nvSpPr>
          <p:cNvPr id="34" name="Rectangle 25">
            <a:extLst>
              <a:ext uri="{FF2B5EF4-FFF2-40B4-BE49-F238E27FC236}">
                <a16:creationId xmlns:a16="http://schemas.microsoft.com/office/drawing/2014/main" id="{97F53925-6AB9-41BC-ADBC-FCED2006F02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396302" y="3829898"/>
            <a:ext cx="192531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  <a:cs typeface="Nirmala UI Semilight" panose="020B0402040204020203" pitchFamily="34" charset="0"/>
              </a:rPr>
              <a:t>collegiality</a:t>
            </a:r>
          </a:p>
        </p:txBody>
      </p:sp>
      <p:pic>
        <p:nvPicPr>
          <p:cNvPr id="3" name="Graphic 2" descr="Leaf">
            <a:extLst>
              <a:ext uri="{FF2B5EF4-FFF2-40B4-BE49-F238E27FC236}">
                <a16:creationId xmlns:a16="http://schemas.microsoft.com/office/drawing/2014/main" id="{C965279B-5F30-4D3B-86C9-DA03307D3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05248" y="768123"/>
            <a:ext cx="344696" cy="344696"/>
          </a:xfrm>
          <a:prstGeom prst="rect">
            <a:avLst/>
          </a:prstGeom>
        </p:spPr>
      </p:pic>
      <p:pic>
        <p:nvPicPr>
          <p:cNvPr id="45" name="Graphic 44" descr="Leaf">
            <a:extLst>
              <a:ext uri="{FF2B5EF4-FFF2-40B4-BE49-F238E27FC236}">
                <a16:creationId xmlns:a16="http://schemas.microsoft.com/office/drawing/2014/main" id="{422E990B-5A7D-4738-9694-27B4B4E1A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8125" y="4860936"/>
            <a:ext cx="344696" cy="344696"/>
          </a:xfrm>
          <a:prstGeom prst="rect">
            <a:avLst/>
          </a:prstGeom>
        </p:spPr>
      </p:pic>
      <p:pic>
        <p:nvPicPr>
          <p:cNvPr id="46" name="Graphic 45" descr="Leaf">
            <a:extLst>
              <a:ext uri="{FF2B5EF4-FFF2-40B4-BE49-F238E27FC236}">
                <a16:creationId xmlns:a16="http://schemas.microsoft.com/office/drawing/2014/main" id="{E86D9AC5-81E3-4949-8401-03A57F233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2504" y="2832317"/>
            <a:ext cx="344696" cy="344696"/>
          </a:xfrm>
          <a:prstGeom prst="rect">
            <a:avLst/>
          </a:prstGeom>
        </p:spPr>
      </p:pic>
      <p:pic>
        <p:nvPicPr>
          <p:cNvPr id="47" name="Graphic 46" descr="Leaf">
            <a:extLst>
              <a:ext uri="{FF2B5EF4-FFF2-40B4-BE49-F238E27FC236}">
                <a16:creationId xmlns:a16="http://schemas.microsoft.com/office/drawing/2014/main" id="{24968290-ADE1-4516-BB71-061BC40F0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6612" y="7261072"/>
            <a:ext cx="344696" cy="344696"/>
          </a:xfrm>
          <a:prstGeom prst="rect">
            <a:avLst/>
          </a:prstGeom>
        </p:spPr>
      </p:pic>
      <p:pic>
        <p:nvPicPr>
          <p:cNvPr id="48" name="Graphic 47" descr="Leaf">
            <a:extLst>
              <a:ext uri="{FF2B5EF4-FFF2-40B4-BE49-F238E27FC236}">
                <a16:creationId xmlns:a16="http://schemas.microsoft.com/office/drawing/2014/main" id="{319E5C74-6222-4975-9C41-3E8A5FF7E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9363" y="9210701"/>
            <a:ext cx="344696" cy="344696"/>
          </a:xfrm>
          <a:prstGeom prst="rect">
            <a:avLst/>
          </a:prstGeom>
        </p:spPr>
      </p:pic>
      <p:pic>
        <p:nvPicPr>
          <p:cNvPr id="49" name="Graphic 48" descr="Leaf">
            <a:extLst>
              <a:ext uri="{FF2B5EF4-FFF2-40B4-BE49-F238E27FC236}">
                <a16:creationId xmlns:a16="http://schemas.microsoft.com/office/drawing/2014/main" id="{ABA511A3-BE18-4BEF-A742-578BB808A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1483" y="9227135"/>
            <a:ext cx="344696" cy="344696"/>
          </a:xfrm>
          <a:prstGeom prst="rect">
            <a:avLst/>
          </a:prstGeom>
        </p:spPr>
      </p:pic>
      <p:pic>
        <p:nvPicPr>
          <p:cNvPr id="50" name="Graphic 49" descr="Leaf">
            <a:extLst>
              <a:ext uri="{FF2B5EF4-FFF2-40B4-BE49-F238E27FC236}">
                <a16:creationId xmlns:a16="http://schemas.microsoft.com/office/drawing/2014/main" id="{4500344F-82F2-4C38-9B03-2C9D8E94A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69680" y="9226273"/>
            <a:ext cx="344696" cy="344696"/>
          </a:xfrm>
          <a:prstGeom prst="rect">
            <a:avLst/>
          </a:prstGeom>
        </p:spPr>
      </p:pic>
      <p:pic>
        <p:nvPicPr>
          <p:cNvPr id="51" name="Graphic 50" descr="Leaf">
            <a:extLst>
              <a:ext uri="{FF2B5EF4-FFF2-40B4-BE49-F238E27FC236}">
                <a16:creationId xmlns:a16="http://schemas.microsoft.com/office/drawing/2014/main" id="{CD04818A-D380-4F1F-9D69-5F6D1263A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169" y="9247903"/>
            <a:ext cx="344696" cy="344696"/>
          </a:xfrm>
          <a:prstGeom prst="rect">
            <a:avLst/>
          </a:prstGeom>
        </p:spPr>
      </p:pic>
      <p:pic>
        <p:nvPicPr>
          <p:cNvPr id="52" name="Graphic 51" descr="Leaf">
            <a:extLst>
              <a:ext uri="{FF2B5EF4-FFF2-40B4-BE49-F238E27FC236}">
                <a16:creationId xmlns:a16="http://schemas.microsoft.com/office/drawing/2014/main" id="{AB2EDFB9-F1B5-4962-8DD2-AE417DBB1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2316" y="7337810"/>
            <a:ext cx="344696" cy="344696"/>
          </a:xfrm>
          <a:prstGeom prst="rect">
            <a:avLst/>
          </a:prstGeom>
        </p:spPr>
      </p:pic>
      <p:pic>
        <p:nvPicPr>
          <p:cNvPr id="53" name="Graphic 52" descr="Leaf">
            <a:extLst>
              <a:ext uri="{FF2B5EF4-FFF2-40B4-BE49-F238E27FC236}">
                <a16:creationId xmlns:a16="http://schemas.microsoft.com/office/drawing/2014/main" id="{3CAF529C-9798-46C9-B31F-364D956B1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352" y="4443819"/>
            <a:ext cx="344696" cy="344696"/>
          </a:xfrm>
          <a:prstGeom prst="rect">
            <a:avLst/>
          </a:prstGeom>
        </p:spPr>
      </p:pic>
      <p:pic>
        <p:nvPicPr>
          <p:cNvPr id="54" name="Graphic 53" descr="Leaf">
            <a:extLst>
              <a:ext uri="{FF2B5EF4-FFF2-40B4-BE49-F238E27FC236}">
                <a16:creationId xmlns:a16="http://schemas.microsoft.com/office/drawing/2014/main" id="{E5519EF6-A3A8-45E8-A589-3F56695B8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7893" y="788987"/>
            <a:ext cx="344696" cy="344696"/>
          </a:xfrm>
          <a:prstGeom prst="rect">
            <a:avLst/>
          </a:prstGeom>
        </p:spPr>
      </p:pic>
      <p:pic>
        <p:nvPicPr>
          <p:cNvPr id="55" name="Graphic 54" descr="Leaf">
            <a:extLst>
              <a:ext uri="{FF2B5EF4-FFF2-40B4-BE49-F238E27FC236}">
                <a16:creationId xmlns:a16="http://schemas.microsoft.com/office/drawing/2014/main" id="{771D9F63-84A8-4E4C-91C0-907531BDF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220" y="2605061"/>
            <a:ext cx="344696" cy="344696"/>
          </a:xfrm>
          <a:prstGeom prst="rect">
            <a:avLst/>
          </a:prstGeom>
        </p:spPr>
      </p:pic>
      <p:sp>
        <p:nvSpPr>
          <p:cNvPr id="32" name="Text Box 41">
            <a:extLst>
              <a:ext uri="{FF2B5EF4-FFF2-40B4-BE49-F238E27FC236}">
                <a16:creationId xmlns:a16="http://schemas.microsoft.com/office/drawing/2014/main" id="{50B1BDE2-0181-4F5A-A7BC-79B2E6016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324" y="802850"/>
            <a:ext cx="184239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800">
              <a:cs typeface="Arial"/>
            </a:endParaRPr>
          </a:p>
        </p:txBody>
      </p:sp>
      <p:sp>
        <p:nvSpPr>
          <p:cNvPr id="29" name="TextBox 1">
            <a:extLst>
              <a:ext uri="{FF2B5EF4-FFF2-40B4-BE49-F238E27FC236}">
                <a16:creationId xmlns:a16="http://schemas.microsoft.com/office/drawing/2014/main" id="{2D66D90E-30D4-4642-BCE3-33ECCEFFD742}"/>
              </a:ext>
            </a:extLst>
          </p:cNvPr>
          <p:cNvSpPr txBox="1"/>
          <p:nvPr/>
        </p:nvSpPr>
        <p:spPr>
          <a:xfrm>
            <a:off x="2276148" y="1013585"/>
            <a:ext cx="3337854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cs typeface="Calibri"/>
              </a:rPr>
              <a:t>Brenda Bailey, </a:t>
            </a:r>
            <a:r>
              <a:rPr lang="en-US" sz="1400">
                <a:cs typeface="Arial"/>
              </a:rPr>
              <a:t>R.N.,</a:t>
            </a:r>
            <a:r>
              <a:rPr lang="en-US" sz="1400">
                <a:cs typeface="Calibri"/>
              </a:rPr>
              <a:t> Ralph Blair, M.D.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8D1120-B198-4A77-8564-7B7754A57295}"/>
              </a:ext>
            </a:extLst>
          </p:cNvPr>
          <p:cNvSpPr txBox="1"/>
          <p:nvPr/>
        </p:nvSpPr>
        <p:spPr>
          <a:xfrm>
            <a:off x="10726303" y="1890679"/>
            <a:ext cx="3112115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50000"/>
                  </a:schemeClr>
                </a:solidFill>
                <a:latin typeface="Arial Black"/>
                <a:cs typeface="Segoe UI"/>
              </a:rPr>
              <a:t>PATIENT EDUCATION</a:t>
            </a:r>
          </a:p>
          <a:p>
            <a:pPr algn="ctr"/>
            <a:r>
              <a:rPr lang="en-US" sz="1400">
                <a:latin typeface="Arial Black"/>
                <a:cs typeface="Segoe UI"/>
              </a:rPr>
              <a:t>UPON DISCHARGE</a:t>
            </a:r>
          </a:p>
          <a:p>
            <a:pPr algn="ctr"/>
            <a:endParaRPr lang="en-US" sz="1400">
              <a:latin typeface="Arial Black"/>
              <a:cs typeface="Segoe UI"/>
            </a:endParaRPr>
          </a:p>
          <a:p>
            <a:pPr algn="ctr"/>
            <a:r>
              <a:rPr lang="en-US" sz="1400" b="1">
                <a:latin typeface="Arial Black"/>
                <a:cs typeface="Segoe UI"/>
              </a:rPr>
              <a:t>Risks of VTE</a:t>
            </a:r>
          </a:p>
          <a:p>
            <a:pPr algn="ctr"/>
            <a:r>
              <a:rPr lang="en-US" sz="1400" b="1">
                <a:latin typeface="Arial Black"/>
                <a:cs typeface="Segoe UI"/>
              </a:rPr>
              <a:t>VTE prevention</a:t>
            </a:r>
          </a:p>
          <a:p>
            <a:pPr algn="ctr"/>
            <a:r>
              <a:rPr lang="en-US" sz="1400" b="1">
                <a:latin typeface="Arial Black"/>
                <a:cs typeface="Segoe UI"/>
              </a:rPr>
              <a:t>Signs and symptoms of VTE</a:t>
            </a:r>
          </a:p>
          <a:p>
            <a:pPr algn="ctr"/>
            <a:r>
              <a:rPr lang="en-US" sz="1400" b="1">
                <a:latin typeface="Arial Black"/>
                <a:cs typeface="Segoe UI"/>
              </a:rPr>
              <a:t>Who and when to call if VTE suspected</a:t>
            </a:r>
          </a:p>
          <a:p>
            <a:pPr algn="ctr"/>
            <a:endParaRPr lang="en-US" sz="1400">
              <a:latin typeface="Arial Black"/>
              <a:cs typeface="Segoe UI"/>
            </a:endParaRPr>
          </a:p>
          <a:p>
            <a:pPr algn="ctr"/>
            <a:endParaRPr lang="en-US" sz="1400">
              <a:latin typeface="Arial Black"/>
              <a:cs typeface="Segoe UI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CB40B85-41E2-41B2-94DA-60028C0944DA}"/>
              </a:ext>
            </a:extLst>
          </p:cNvPr>
          <p:cNvSpPr txBox="1"/>
          <p:nvPr/>
        </p:nvSpPr>
        <p:spPr>
          <a:xfrm>
            <a:off x="10463374" y="5674114"/>
            <a:ext cx="310133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3C8C92"/>
                </a:solidFill>
                <a:latin typeface="Arial Black"/>
                <a:cs typeface="Segoe UI"/>
              </a:rPr>
              <a:t>SIGNIFICANT BENEFIT </a:t>
            </a:r>
            <a:endParaRPr lang="en-US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1400">
                <a:latin typeface="Arial Black"/>
                <a:cs typeface="Segoe UI"/>
              </a:rPr>
              <a:t>to VTE PROPHYLAXIS</a:t>
            </a:r>
            <a:endParaRPr lang="en-US">
              <a:cs typeface="Arial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C28DBD0-4BAF-435A-B493-3FBD87D12B29}"/>
              </a:ext>
            </a:extLst>
          </p:cNvPr>
          <p:cNvSpPr txBox="1"/>
          <p:nvPr/>
        </p:nvSpPr>
        <p:spPr>
          <a:xfrm>
            <a:off x="10389527" y="6892194"/>
            <a:ext cx="3101335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3C8C92"/>
                </a:solidFill>
                <a:latin typeface="Arial Black"/>
                <a:cs typeface="Segoe UI"/>
              </a:rPr>
              <a:t>ALTERNATIVE METHODS</a:t>
            </a:r>
            <a:endParaRPr lang="en-US"/>
          </a:p>
          <a:p>
            <a:pPr algn="ctr"/>
            <a:r>
              <a:rPr lang="en-US" sz="1400">
                <a:latin typeface="Arial Black"/>
                <a:cs typeface="Segoe UI"/>
              </a:rPr>
              <a:t>for VTE PROPHYLAXIS</a:t>
            </a:r>
          </a:p>
          <a:p>
            <a:pPr algn="ctr"/>
            <a:endParaRPr lang="en-US" sz="1400">
              <a:latin typeface="Arial Black"/>
              <a:cs typeface="Segoe UI"/>
            </a:endParaRPr>
          </a:p>
          <a:p>
            <a:pPr algn="ctr"/>
            <a:r>
              <a:rPr lang="en-US" sz="1400">
                <a:latin typeface="Arial Black"/>
                <a:cs typeface="Segoe UI"/>
              </a:rPr>
              <a:t>Educate</a:t>
            </a:r>
          </a:p>
          <a:p>
            <a:pPr algn="ctr"/>
            <a:r>
              <a:rPr lang="en-US" sz="1400">
                <a:latin typeface="Arial Black"/>
                <a:cs typeface="Segoe UI"/>
              </a:rPr>
              <a:t>Ambulate</a:t>
            </a:r>
            <a:endParaRPr lang="en-US"/>
          </a:p>
          <a:p>
            <a:pPr algn="ctr"/>
            <a:r>
              <a:rPr lang="en-US" sz="1400">
                <a:latin typeface="Arial Black"/>
                <a:cs typeface="Segoe UI"/>
              </a:rPr>
              <a:t>Hydrate</a:t>
            </a:r>
          </a:p>
          <a:p>
            <a:pPr algn="ctr"/>
            <a:r>
              <a:rPr lang="en-US" sz="1400">
                <a:latin typeface="Arial Black"/>
                <a:cs typeface="Segoe UI"/>
              </a:rPr>
              <a:t>Mechanical compression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4362B54-763D-4EEC-B80E-9E908C76919D}"/>
              </a:ext>
            </a:extLst>
          </p:cNvPr>
          <p:cNvSpPr txBox="1"/>
          <p:nvPr/>
        </p:nvSpPr>
        <p:spPr>
          <a:xfrm>
            <a:off x="2332465" y="1429285"/>
            <a:ext cx="310133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chemeClr val="accent1">
                    <a:lumMod val="50000"/>
                  </a:schemeClr>
                </a:solidFill>
                <a:latin typeface="Arial Black"/>
                <a:cs typeface="Segoe UI"/>
              </a:rPr>
              <a:t>RISK STRATIFICATION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068B58A-DA24-4A31-B5C2-5158038C5A8F}"/>
              </a:ext>
            </a:extLst>
          </p:cNvPr>
          <p:cNvSpPr txBox="1"/>
          <p:nvPr/>
        </p:nvSpPr>
        <p:spPr>
          <a:xfrm rot="-240000">
            <a:off x="4062966" y="8792566"/>
            <a:ext cx="310133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sz="1400">
              <a:solidFill>
                <a:schemeClr val="accent1">
                  <a:lumMod val="50000"/>
                </a:schemeClr>
              </a:solidFill>
              <a:latin typeface="Arial Black"/>
              <a:cs typeface="Segoe UI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70CA5C9-81ED-4940-81E8-A5C45F7631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356988"/>
              </p:ext>
            </p:extLst>
          </p:nvPr>
        </p:nvGraphicFramePr>
        <p:xfrm>
          <a:off x="572314" y="1734843"/>
          <a:ext cx="6632193" cy="1384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892">
                  <a:extLst>
                    <a:ext uri="{9D8B030D-6E8A-4147-A177-3AD203B41FA5}">
                      <a16:colId xmlns:a16="http://schemas.microsoft.com/office/drawing/2014/main" val="3903528951"/>
                    </a:ext>
                  </a:extLst>
                </a:gridCol>
                <a:gridCol w="4784301">
                  <a:extLst>
                    <a:ext uri="{9D8B030D-6E8A-4147-A177-3AD203B41FA5}">
                      <a16:colId xmlns:a16="http://schemas.microsoft.com/office/drawing/2014/main" val="2062647945"/>
                    </a:ext>
                  </a:extLst>
                </a:gridCol>
              </a:tblGrid>
              <a:tr h="1384183">
                <a:tc>
                  <a:txBody>
                    <a:bodyPr/>
                    <a:lstStyle/>
                    <a:p>
                      <a:pPr rtl="0" fontAlgn="base"/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High Risk​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Major Orthopedic Surgery​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  <a:p>
                      <a:pPr marL="342900" lvl="0" indent="-342900" rtl="0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Major Surgery for cancer​</a:t>
                      </a:r>
                    </a:p>
                    <a:p>
                      <a:pPr marL="342900" lvl="0" indent="-342900" rtl="0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Craniotomy or spinal surgery​</a:t>
                      </a:r>
                    </a:p>
                    <a:p>
                      <a:pPr marL="342900" lvl="0" indent="-342900" rtl="0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Bariatric surgery​</a:t>
                      </a:r>
                    </a:p>
                    <a:p>
                      <a:pPr marL="342900" lvl="0" indent="-342900" rtl="0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Polytrauma​</a:t>
                      </a:r>
                    </a:p>
                    <a:p>
                      <a:pPr marL="342900" lvl="0" indent="-342900" rtl="0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Critical illness in ICU​</a:t>
                      </a:r>
                    </a:p>
                    <a:p>
                      <a:pPr marL="342900" lvl="0" indent="-342900" rtl="0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2+ Moderate Risk Factors (below)​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839025"/>
                  </a:ext>
                </a:extLst>
              </a:tr>
            </a:tbl>
          </a:graphicData>
        </a:graphic>
      </p:graphicFrame>
      <p:pic>
        <p:nvPicPr>
          <p:cNvPr id="6" name="Picture 7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B0A4D91F-1DFD-4A58-B3F5-94AFA4ACA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011" y="3968255"/>
            <a:ext cx="2744089" cy="2306447"/>
          </a:xfrm>
          <a:prstGeom prst="rect">
            <a:avLst/>
          </a:prstGeom>
        </p:spPr>
      </p:pic>
      <p:pic>
        <p:nvPicPr>
          <p:cNvPr id="11" name="Picture 11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92F25D8-53B0-41B4-8B4C-CFBBB451EA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202" y="3976153"/>
            <a:ext cx="2744089" cy="2327564"/>
          </a:xfrm>
          <a:prstGeom prst="rect">
            <a:avLst/>
          </a:prstGeom>
        </p:spPr>
      </p:pic>
      <p:sp>
        <p:nvSpPr>
          <p:cNvPr id="56" name="TextBox 1">
            <a:extLst>
              <a:ext uri="{FF2B5EF4-FFF2-40B4-BE49-F238E27FC236}">
                <a16:creationId xmlns:a16="http://schemas.microsoft.com/office/drawing/2014/main" id="{EA614C7E-2E28-4DF9-866D-EA8D7C409311}"/>
              </a:ext>
            </a:extLst>
          </p:cNvPr>
          <p:cNvSpPr txBox="1"/>
          <p:nvPr/>
        </p:nvSpPr>
        <p:spPr>
          <a:xfrm>
            <a:off x="39673" y="2824324"/>
            <a:ext cx="7725827" cy="1173735"/>
          </a:xfrm>
          <a:prstGeom prst="rect">
            <a:avLst/>
          </a:prstGeom>
        </p:spPr>
        <p:txBody>
          <a:bodyPr rot="0" spcFirstLastPara="0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600">
                <a:solidFill>
                  <a:srgbClr val="C00000"/>
                </a:solidFill>
                <a:latin typeface="Aharoni"/>
                <a:ea typeface="+mj-ea"/>
                <a:cs typeface="Aharoni"/>
              </a:rPr>
              <a:t>Markedly Increased (100 Times) VTE Risk for Hospitalized Patients Compared to Community Residents (Heit JA Mayo Clin Proc 2001; 76: 1102)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CF3C72-819F-4607-9E49-C901631A8081}"/>
              </a:ext>
            </a:extLst>
          </p:cNvPr>
          <p:cNvSpPr txBox="1"/>
          <p:nvPr/>
        </p:nvSpPr>
        <p:spPr>
          <a:xfrm>
            <a:off x="760733" y="6904560"/>
            <a:ext cx="3297053" cy="26468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Calibri"/>
                <a:cs typeface="Segoe UI"/>
              </a:rPr>
              <a:t>Early and frequent ambulation​</a:t>
            </a:r>
          </a:p>
          <a:p>
            <a:pPr>
              <a:buChar char="•"/>
            </a:pPr>
            <a:r>
              <a:rPr lang="en-US" sz="1200">
                <a:latin typeface="Calibri"/>
                <a:cs typeface="Arial"/>
              </a:rPr>
              <a:t>      Inadequate and not always feasible​</a:t>
            </a:r>
          </a:p>
          <a:p>
            <a:r>
              <a:rPr lang="en-US" sz="1200">
                <a:latin typeface="Calibri"/>
                <a:cs typeface="Segoe UI"/>
              </a:rPr>
              <a:t>Mechanical Compression​</a:t>
            </a:r>
          </a:p>
          <a:p>
            <a:pPr>
              <a:buChar char="•"/>
            </a:pPr>
            <a:r>
              <a:rPr lang="en-US" sz="1200">
                <a:latin typeface="Calibri"/>
                <a:cs typeface="Arial"/>
              </a:rPr>
              <a:t>       Main mechanism “milking” effect evacuates leg vein​</a:t>
            </a:r>
          </a:p>
          <a:p>
            <a:pPr>
              <a:buChar char="•"/>
            </a:pPr>
            <a:r>
              <a:rPr lang="en-US" sz="1200">
                <a:latin typeface="Calibri"/>
                <a:cs typeface="Arial"/>
              </a:rPr>
              <a:t>       Reduces venous stasis​</a:t>
            </a:r>
          </a:p>
          <a:p>
            <a:pPr>
              <a:buChar char="•"/>
            </a:pPr>
            <a:r>
              <a:rPr lang="en-US" sz="1200">
                <a:latin typeface="Calibri"/>
                <a:cs typeface="Arial"/>
              </a:rPr>
              <a:t>       Possible effect on fibrinolysis but that remains unproven​</a:t>
            </a:r>
          </a:p>
          <a:p>
            <a:r>
              <a:rPr lang="en-US" sz="1200">
                <a:latin typeface="Calibri"/>
                <a:cs typeface="Segoe UI"/>
              </a:rPr>
              <a:t>Hydration -  low volume state can lead to hemoconcentration and low venous flow​</a:t>
            </a:r>
          </a:p>
          <a:p>
            <a:pPr>
              <a:buChar char="•"/>
            </a:pPr>
            <a:r>
              <a:rPr lang="en-US" sz="1200">
                <a:latin typeface="Calibri"/>
                <a:cs typeface="Arial"/>
              </a:rPr>
              <a:t>       Monitor UO​</a:t>
            </a:r>
          </a:p>
          <a:p>
            <a:pPr>
              <a:buChar char="•"/>
            </a:pPr>
            <a:r>
              <a:rPr lang="en-US" sz="1200">
                <a:latin typeface="Calibri"/>
                <a:cs typeface="Arial"/>
              </a:rPr>
              <a:t>       Provide fluids either PO or IV​</a:t>
            </a:r>
          </a:p>
          <a:p>
            <a:pPr>
              <a:buChar char="•"/>
            </a:pPr>
            <a:endParaRPr lang="en-US" sz="1200">
              <a:latin typeface="Calibri"/>
              <a:cs typeface="Arial"/>
            </a:endParaRPr>
          </a:p>
          <a:p>
            <a:endParaRPr lang="en-US" sz="1000">
              <a:latin typeface="Calibri"/>
              <a:cs typeface="Segoe UI"/>
            </a:endParaRPr>
          </a:p>
        </p:txBody>
      </p:sp>
      <p:sp>
        <p:nvSpPr>
          <p:cNvPr id="57" name="Title 1">
            <a:extLst>
              <a:ext uri="{FF2B5EF4-FFF2-40B4-BE49-F238E27FC236}">
                <a16:creationId xmlns:a16="http://schemas.microsoft.com/office/drawing/2014/main" id="{41E7251A-48CA-4F70-B7A7-3B162E51B550}"/>
              </a:ext>
            </a:extLst>
          </p:cNvPr>
          <p:cNvSpPr>
            <a:spLocks noGrp="1"/>
          </p:cNvSpPr>
          <p:nvPr/>
        </p:nvSpPr>
        <p:spPr>
          <a:xfrm>
            <a:off x="879044" y="5973335"/>
            <a:ext cx="3377763" cy="1380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>
                <a:solidFill>
                  <a:srgbClr val="C00000"/>
                </a:solidFill>
                <a:latin typeface="Aharoni"/>
                <a:ea typeface="+mj-lt"/>
                <a:cs typeface="+mj-lt"/>
              </a:rPr>
              <a:t>Alternatives/Adjuncts to Pharmacological Therapy</a:t>
            </a:r>
            <a:endParaRPr lang="en-US" sz="1800">
              <a:solidFill>
                <a:srgbClr val="C00000"/>
              </a:solidFill>
              <a:latin typeface="Aharoni"/>
              <a:ea typeface="+mj-lt"/>
              <a:cs typeface="Aharoni"/>
            </a:endParaRPr>
          </a:p>
        </p:txBody>
      </p:sp>
      <p:pic>
        <p:nvPicPr>
          <p:cNvPr id="15" name="Picture 15" descr="A picture containing photo, sitting, black, food&#10;&#10;Description generated with very high confidence">
            <a:extLst>
              <a:ext uri="{FF2B5EF4-FFF2-40B4-BE49-F238E27FC236}">
                <a16:creationId xmlns:a16="http://schemas.microsoft.com/office/drawing/2014/main" id="{21EB7B0C-309F-4D90-BD77-8D9DBF23F5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7740" y="6890672"/>
            <a:ext cx="2965630" cy="223827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1D06FAE-201C-4CAB-BF96-A331D374A712}"/>
              </a:ext>
            </a:extLst>
          </p:cNvPr>
          <p:cNvSpPr txBox="1"/>
          <p:nvPr/>
        </p:nvSpPr>
        <p:spPr>
          <a:xfrm>
            <a:off x="4563855" y="6480076"/>
            <a:ext cx="193088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C00000"/>
                </a:solidFill>
                <a:latin typeface="Aharoni"/>
              </a:rPr>
              <a:t>Saddle Embolus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Office PowerPoint</Application>
  <PresentationFormat>Custom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FangSong</vt:lpstr>
      <vt:lpstr>Aharoni</vt:lpstr>
      <vt:lpstr>Arial</vt:lpstr>
      <vt:lpstr>Arial Black</vt:lpstr>
      <vt:lpstr>Calibri</vt:lpstr>
      <vt:lpstr>Gill Sans MT</vt:lpstr>
      <vt:lpstr>Nirmala UI Semilight</vt:lpstr>
      <vt:lpstr>Segoe UI</vt:lpstr>
      <vt:lpstr>Vani</vt:lpstr>
      <vt:lpstr>Default Design</vt:lpstr>
      <vt:lpstr>Venous Thromboembolism on GMS: Can We Make a Difference?</vt:lpstr>
    </vt:vector>
  </TitlesOfParts>
  <Company>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Laura Chen Worksheet</dc:title>
  <dc:creator>jhayward</dc:creator>
  <cp:lastModifiedBy>Shields, Helen M.</cp:lastModifiedBy>
  <cp:revision>1</cp:revision>
  <cp:lastPrinted>2019-07-24T12:34:07Z</cp:lastPrinted>
  <dcterms:created xsi:type="dcterms:W3CDTF">2008-09-12T20:31:59Z</dcterms:created>
  <dcterms:modified xsi:type="dcterms:W3CDTF">2019-11-08T20:52:29Z</dcterms:modified>
</cp:coreProperties>
</file>