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3"/>
  </p:notesMasterIdLst>
  <p:sldIdLst>
    <p:sldId id="256" r:id="rId2"/>
    <p:sldId id="279" r:id="rId3"/>
    <p:sldId id="297" r:id="rId4"/>
    <p:sldId id="298" r:id="rId5"/>
    <p:sldId id="280" r:id="rId6"/>
    <p:sldId id="294" r:id="rId7"/>
    <p:sldId id="289" r:id="rId8"/>
    <p:sldId id="266" r:id="rId9"/>
    <p:sldId id="267" r:id="rId10"/>
    <p:sldId id="268" r:id="rId11"/>
    <p:sldId id="269" r:id="rId12"/>
    <p:sldId id="281" r:id="rId13"/>
    <p:sldId id="304" r:id="rId14"/>
    <p:sldId id="299" r:id="rId15"/>
    <p:sldId id="271" r:id="rId16"/>
    <p:sldId id="305" r:id="rId17"/>
    <p:sldId id="300" r:id="rId18"/>
    <p:sldId id="288" r:id="rId19"/>
    <p:sldId id="276" r:id="rId20"/>
    <p:sldId id="306" r:id="rId21"/>
    <p:sldId id="316" r:id="rId22"/>
    <p:sldId id="272" r:id="rId23"/>
    <p:sldId id="274" r:id="rId24"/>
    <p:sldId id="307" r:id="rId25"/>
    <p:sldId id="302" r:id="rId26"/>
    <p:sldId id="303" r:id="rId27"/>
    <p:sldId id="308" r:id="rId28"/>
    <p:sldId id="310" r:id="rId29"/>
    <p:sldId id="313" r:id="rId30"/>
    <p:sldId id="277" r:id="rId31"/>
    <p:sldId id="287" r:id="rId32"/>
    <p:sldId id="312" r:id="rId33"/>
    <p:sldId id="291" r:id="rId34"/>
    <p:sldId id="309" r:id="rId35"/>
    <p:sldId id="315" r:id="rId36"/>
    <p:sldId id="314" r:id="rId37"/>
    <p:sldId id="318" r:id="rId38"/>
    <p:sldId id="293" r:id="rId39"/>
    <p:sldId id="295" r:id="rId40"/>
    <p:sldId id="261" r:id="rId41"/>
    <p:sldId id="317" r:id="rId4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Vallillo, Emily" initials="VE" lastIdx="2" clrIdx="0">
    <p:extLst>
      <p:ext uri="{19B8F6BF-5375-455C-9EA6-DF929625EA0E}">
        <p15:presenceInfo xmlns:p15="http://schemas.microsoft.com/office/powerpoint/2012/main" userId="S::evallillo@partners.org::2f0c4bdd-de35-4d37-a0aa-9428a4f0a39c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186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27.svg"/><Relationship Id="rId2" Type="http://schemas.openxmlformats.org/officeDocument/2006/relationships/image" Target="../media/image17.svg"/><Relationship Id="rId1" Type="http://schemas.openxmlformats.org/officeDocument/2006/relationships/image" Target="../media/image16.png"/><Relationship Id="rId6" Type="http://schemas.openxmlformats.org/officeDocument/2006/relationships/image" Target="../media/image21.sv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0" Type="http://schemas.openxmlformats.org/officeDocument/2006/relationships/image" Target="../media/image25.svg"/><Relationship Id="rId4" Type="http://schemas.openxmlformats.org/officeDocument/2006/relationships/image" Target="../media/image19.svg"/><Relationship Id="rId9" Type="http://schemas.openxmlformats.org/officeDocument/2006/relationships/image" Target="../media/image24.png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sv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12" Type="http://schemas.openxmlformats.org/officeDocument/2006/relationships/image" Target="../media/image43.svg"/><Relationship Id="rId2" Type="http://schemas.openxmlformats.org/officeDocument/2006/relationships/image" Target="../media/image33.svg"/><Relationship Id="rId1" Type="http://schemas.openxmlformats.org/officeDocument/2006/relationships/image" Target="../media/image32.png"/><Relationship Id="rId6" Type="http://schemas.openxmlformats.org/officeDocument/2006/relationships/image" Target="../media/image37.svg"/><Relationship Id="rId11" Type="http://schemas.openxmlformats.org/officeDocument/2006/relationships/image" Target="../media/image42.png"/><Relationship Id="rId5" Type="http://schemas.openxmlformats.org/officeDocument/2006/relationships/image" Target="../media/image36.png"/><Relationship Id="rId10" Type="http://schemas.openxmlformats.org/officeDocument/2006/relationships/image" Target="../media/image41.svg"/><Relationship Id="rId4" Type="http://schemas.openxmlformats.org/officeDocument/2006/relationships/image" Target="../media/image35.svg"/><Relationship Id="rId9" Type="http://schemas.openxmlformats.org/officeDocument/2006/relationships/image" Target="../media/image40.pn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27.svg"/><Relationship Id="rId2" Type="http://schemas.openxmlformats.org/officeDocument/2006/relationships/image" Target="../media/image17.svg"/><Relationship Id="rId1" Type="http://schemas.openxmlformats.org/officeDocument/2006/relationships/image" Target="../media/image16.png"/><Relationship Id="rId6" Type="http://schemas.openxmlformats.org/officeDocument/2006/relationships/image" Target="../media/image21.sv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0" Type="http://schemas.openxmlformats.org/officeDocument/2006/relationships/image" Target="../media/image25.svg"/><Relationship Id="rId4" Type="http://schemas.openxmlformats.org/officeDocument/2006/relationships/image" Target="../media/image19.svg"/><Relationship Id="rId9" Type="http://schemas.openxmlformats.org/officeDocument/2006/relationships/image" Target="../media/image24.pn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sv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12" Type="http://schemas.openxmlformats.org/officeDocument/2006/relationships/image" Target="../media/image43.svg"/><Relationship Id="rId2" Type="http://schemas.openxmlformats.org/officeDocument/2006/relationships/image" Target="../media/image33.svg"/><Relationship Id="rId1" Type="http://schemas.openxmlformats.org/officeDocument/2006/relationships/image" Target="../media/image32.png"/><Relationship Id="rId6" Type="http://schemas.openxmlformats.org/officeDocument/2006/relationships/image" Target="../media/image37.svg"/><Relationship Id="rId11" Type="http://schemas.openxmlformats.org/officeDocument/2006/relationships/image" Target="../media/image42.png"/><Relationship Id="rId5" Type="http://schemas.openxmlformats.org/officeDocument/2006/relationships/image" Target="../media/image36.png"/><Relationship Id="rId10" Type="http://schemas.openxmlformats.org/officeDocument/2006/relationships/image" Target="../media/image41.svg"/><Relationship Id="rId4" Type="http://schemas.openxmlformats.org/officeDocument/2006/relationships/image" Target="../media/image35.svg"/><Relationship Id="rId9" Type="http://schemas.openxmlformats.org/officeDocument/2006/relationships/image" Target="../media/image40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AB08453-5850-4CD4-B88E-A4164A57710B}" type="doc">
      <dgm:prSet loTypeId="urn:microsoft.com/office/officeart/2018/5/layout/IconLeafLabelList" loCatId="icon" qsTypeId="urn:microsoft.com/office/officeart/2005/8/quickstyle/simple1" qsCatId="simple" csTypeId="urn:microsoft.com/office/officeart/2018/5/colors/Iconchunking_neutralbg_accent1_2" csCatId="accent1" phldr="1"/>
      <dgm:spPr/>
      <dgm:t>
        <a:bodyPr/>
        <a:lstStyle/>
        <a:p>
          <a:endParaRPr lang="en-US"/>
        </a:p>
      </dgm:t>
    </dgm:pt>
    <dgm:pt modelId="{199AE12C-F222-4E9B-9316-527D41D6CDBD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/>
            <a:t>Nurse Education Program</a:t>
          </a:r>
        </a:p>
      </dgm:t>
    </dgm:pt>
    <dgm:pt modelId="{181F2188-57C9-491F-BA63-B9DEB3449FD2}" type="parTrans" cxnId="{75475F1E-B8EC-4D7A-A6CD-BE8A7245091D}">
      <dgm:prSet/>
      <dgm:spPr/>
      <dgm:t>
        <a:bodyPr/>
        <a:lstStyle/>
        <a:p>
          <a:endParaRPr lang="en-US"/>
        </a:p>
      </dgm:t>
    </dgm:pt>
    <dgm:pt modelId="{6FCE602B-ACBE-423C-A2F7-FEDAAA3C6A46}" type="sibTrans" cxnId="{75475F1E-B8EC-4D7A-A6CD-BE8A7245091D}">
      <dgm:prSet/>
      <dgm:spPr/>
      <dgm:t>
        <a:bodyPr/>
        <a:lstStyle/>
        <a:p>
          <a:endParaRPr lang="en-US"/>
        </a:p>
      </dgm:t>
    </dgm:pt>
    <dgm:pt modelId="{5245281A-C919-447B-8F95-B0ED3286051B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/>
            <a:t>Script provided for most frequent reason for refusals.</a:t>
          </a:r>
        </a:p>
      </dgm:t>
    </dgm:pt>
    <dgm:pt modelId="{D1585E4C-B97D-4A1B-82AA-E42A15B0679D}" type="parTrans" cxnId="{1D8682CD-6DA3-4CAE-98FA-25206D490DA9}">
      <dgm:prSet/>
      <dgm:spPr/>
      <dgm:t>
        <a:bodyPr/>
        <a:lstStyle/>
        <a:p>
          <a:endParaRPr lang="en-US"/>
        </a:p>
      </dgm:t>
    </dgm:pt>
    <dgm:pt modelId="{1B2A9F47-CB77-4C33-9898-96D82098B913}" type="sibTrans" cxnId="{1D8682CD-6DA3-4CAE-98FA-25206D490DA9}">
      <dgm:prSet/>
      <dgm:spPr/>
      <dgm:t>
        <a:bodyPr/>
        <a:lstStyle/>
        <a:p>
          <a:endParaRPr lang="en-US"/>
        </a:p>
      </dgm:t>
    </dgm:pt>
    <dgm:pt modelId="{1A56BF56-5659-4C9B-89B0-42A68BAF2128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/>
            <a:t>Handout from CDC provided to patient</a:t>
          </a:r>
        </a:p>
      </dgm:t>
    </dgm:pt>
    <dgm:pt modelId="{99C9B62E-3886-4A83-84EE-3E41201D4BD8}" type="parTrans" cxnId="{63938F40-DB4E-4BF6-A054-B5E374767E1A}">
      <dgm:prSet/>
      <dgm:spPr/>
      <dgm:t>
        <a:bodyPr/>
        <a:lstStyle/>
        <a:p>
          <a:endParaRPr lang="en-US"/>
        </a:p>
      </dgm:t>
    </dgm:pt>
    <dgm:pt modelId="{76860A75-8ECE-4772-BFDC-D8E3841C09B6}" type="sibTrans" cxnId="{63938F40-DB4E-4BF6-A054-B5E374767E1A}">
      <dgm:prSet/>
      <dgm:spPr/>
      <dgm:t>
        <a:bodyPr/>
        <a:lstStyle/>
        <a:p>
          <a:endParaRPr lang="en-US"/>
        </a:p>
      </dgm:t>
    </dgm:pt>
    <dgm:pt modelId="{01FDA904-14BD-4DFE-A0FD-2D690149D8DC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/>
            <a:t>Documentation standardized for patient refusal.</a:t>
          </a:r>
        </a:p>
      </dgm:t>
    </dgm:pt>
    <dgm:pt modelId="{B0914A3A-9D20-4052-8D03-F873938DDCF1}" type="parTrans" cxnId="{705A9859-E149-4840-9A43-A1B3F3B12594}">
      <dgm:prSet/>
      <dgm:spPr/>
      <dgm:t>
        <a:bodyPr/>
        <a:lstStyle/>
        <a:p>
          <a:endParaRPr lang="en-US"/>
        </a:p>
      </dgm:t>
    </dgm:pt>
    <dgm:pt modelId="{FF576C9D-AE20-4F80-B5E4-814C768579F4}" type="sibTrans" cxnId="{705A9859-E149-4840-9A43-A1B3F3B12594}">
      <dgm:prSet/>
      <dgm:spPr/>
      <dgm:t>
        <a:bodyPr/>
        <a:lstStyle/>
        <a:p>
          <a:endParaRPr lang="en-US"/>
        </a:p>
      </dgm:t>
    </dgm:pt>
    <dgm:pt modelId="{C7221D43-57B2-415B-A2FE-CAB198C8094F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/>
            <a:t>Weekly refusal rates sent to VTE champions</a:t>
          </a:r>
        </a:p>
      </dgm:t>
    </dgm:pt>
    <dgm:pt modelId="{D59E7096-849A-41F7-BEA5-C808A13C746D}" type="parTrans" cxnId="{18281587-134B-4B21-B720-16E43E28C71D}">
      <dgm:prSet/>
      <dgm:spPr/>
      <dgm:t>
        <a:bodyPr/>
        <a:lstStyle/>
        <a:p>
          <a:endParaRPr lang="en-US"/>
        </a:p>
      </dgm:t>
    </dgm:pt>
    <dgm:pt modelId="{BCB8771A-C9C4-4B75-AEB9-28FF664EA58F}" type="sibTrans" cxnId="{18281587-134B-4B21-B720-16E43E28C71D}">
      <dgm:prSet/>
      <dgm:spPr/>
      <dgm:t>
        <a:bodyPr/>
        <a:lstStyle/>
        <a:p>
          <a:endParaRPr lang="en-US"/>
        </a:p>
      </dgm:t>
    </dgm:pt>
    <dgm:pt modelId="{5A30D78C-D5EF-4020-A1B0-C7BF44F813D5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/>
            <a:t>Follow up e-mails sent to RN’s</a:t>
          </a:r>
        </a:p>
      </dgm:t>
    </dgm:pt>
    <dgm:pt modelId="{B2417F9E-6F80-47CF-A37E-838AFB659277}" type="parTrans" cxnId="{8FD96F69-6D1A-4F06-A597-54EAC9A91BB9}">
      <dgm:prSet/>
      <dgm:spPr/>
      <dgm:t>
        <a:bodyPr/>
        <a:lstStyle/>
        <a:p>
          <a:endParaRPr lang="en-US"/>
        </a:p>
      </dgm:t>
    </dgm:pt>
    <dgm:pt modelId="{5BAC85D5-43B9-4587-851D-1244FD4FAF66}" type="sibTrans" cxnId="{8FD96F69-6D1A-4F06-A597-54EAC9A91BB9}">
      <dgm:prSet/>
      <dgm:spPr/>
      <dgm:t>
        <a:bodyPr/>
        <a:lstStyle/>
        <a:p>
          <a:endParaRPr lang="en-US"/>
        </a:p>
      </dgm:t>
    </dgm:pt>
    <dgm:pt modelId="{17E4309C-C9E8-4154-B3B0-BC6117DF1313}" type="pres">
      <dgm:prSet presAssocID="{5AB08453-5850-4CD4-B88E-A4164A57710B}" presName="root" presStyleCnt="0">
        <dgm:presLayoutVars>
          <dgm:dir/>
          <dgm:resizeHandles val="exact"/>
        </dgm:presLayoutVars>
      </dgm:prSet>
      <dgm:spPr/>
    </dgm:pt>
    <dgm:pt modelId="{202CF7B6-47D1-423B-97EF-16B4F13719CE}" type="pres">
      <dgm:prSet presAssocID="{199AE12C-F222-4E9B-9316-527D41D6CDBD}" presName="compNode" presStyleCnt="0"/>
      <dgm:spPr/>
    </dgm:pt>
    <dgm:pt modelId="{839FEBF8-3130-4EA3-8858-A42398640357}" type="pres">
      <dgm:prSet presAssocID="{199AE12C-F222-4E9B-9316-527D41D6CDBD}" presName="iconBgRect" presStyleLbl="bgShp" presStyleIdx="0" presStyleCnt="6"/>
      <dgm:spPr>
        <a:prstGeom prst="round2DiagRect">
          <a:avLst>
            <a:gd name="adj1" fmla="val 29727"/>
            <a:gd name="adj2" fmla="val 0"/>
          </a:avLst>
        </a:prstGeom>
      </dgm:spPr>
    </dgm:pt>
    <dgm:pt modelId="{D06B6D5B-E755-4DC4-928C-4B244A604D70}" type="pres">
      <dgm:prSet presAssocID="{199AE12C-F222-4E9B-9316-527D41D6CDBD}" presName="iconRect" presStyleLbl="node1" presStyleIdx="0" presStyleCnt="6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ooks"/>
        </a:ext>
      </dgm:extLst>
    </dgm:pt>
    <dgm:pt modelId="{BC975D18-EC23-418A-91BE-B885DA4F44C9}" type="pres">
      <dgm:prSet presAssocID="{199AE12C-F222-4E9B-9316-527D41D6CDBD}" presName="spaceRect" presStyleCnt="0"/>
      <dgm:spPr/>
    </dgm:pt>
    <dgm:pt modelId="{CF655ED7-0D05-4FD1-B12C-AC644CE51CD2}" type="pres">
      <dgm:prSet presAssocID="{199AE12C-F222-4E9B-9316-527D41D6CDBD}" presName="textRect" presStyleLbl="revTx" presStyleIdx="0" presStyleCnt="6">
        <dgm:presLayoutVars>
          <dgm:chMax val="1"/>
          <dgm:chPref val="1"/>
        </dgm:presLayoutVars>
      </dgm:prSet>
      <dgm:spPr/>
    </dgm:pt>
    <dgm:pt modelId="{4C72251B-E2D4-4D9B-9863-4490242ABAE3}" type="pres">
      <dgm:prSet presAssocID="{6FCE602B-ACBE-423C-A2F7-FEDAAA3C6A46}" presName="sibTrans" presStyleCnt="0"/>
      <dgm:spPr/>
    </dgm:pt>
    <dgm:pt modelId="{21CFD8D2-669A-4F59-98B5-5790D0F21D3C}" type="pres">
      <dgm:prSet presAssocID="{5245281A-C919-447B-8F95-B0ED3286051B}" presName="compNode" presStyleCnt="0"/>
      <dgm:spPr/>
    </dgm:pt>
    <dgm:pt modelId="{DC25B09D-6420-4C86-BA19-E7135BB63368}" type="pres">
      <dgm:prSet presAssocID="{5245281A-C919-447B-8F95-B0ED3286051B}" presName="iconBgRect" presStyleLbl="bgShp" presStyleIdx="1" presStyleCnt="6"/>
      <dgm:spPr>
        <a:prstGeom prst="round2DiagRect">
          <a:avLst>
            <a:gd name="adj1" fmla="val 29727"/>
            <a:gd name="adj2" fmla="val 0"/>
          </a:avLst>
        </a:prstGeom>
      </dgm:spPr>
    </dgm:pt>
    <dgm:pt modelId="{7597139F-5806-4E44-AB47-09D8AF160428}" type="pres">
      <dgm:prSet presAssocID="{5245281A-C919-447B-8F95-B0ED3286051B}" presName="iconRect" presStyleLbl="node1" presStyleIdx="1" presStyleCnt="6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Open Book"/>
        </a:ext>
      </dgm:extLst>
    </dgm:pt>
    <dgm:pt modelId="{27FDFD2D-8D37-4C87-94ED-E46F87DB8CC1}" type="pres">
      <dgm:prSet presAssocID="{5245281A-C919-447B-8F95-B0ED3286051B}" presName="spaceRect" presStyleCnt="0"/>
      <dgm:spPr/>
    </dgm:pt>
    <dgm:pt modelId="{D93423EE-1579-4B3E-9FFD-AF16A9688044}" type="pres">
      <dgm:prSet presAssocID="{5245281A-C919-447B-8F95-B0ED3286051B}" presName="textRect" presStyleLbl="revTx" presStyleIdx="1" presStyleCnt="6">
        <dgm:presLayoutVars>
          <dgm:chMax val="1"/>
          <dgm:chPref val="1"/>
        </dgm:presLayoutVars>
      </dgm:prSet>
      <dgm:spPr/>
    </dgm:pt>
    <dgm:pt modelId="{C495AEB6-113A-45C7-84EC-FE42942ADFC5}" type="pres">
      <dgm:prSet presAssocID="{1B2A9F47-CB77-4C33-9898-96D82098B913}" presName="sibTrans" presStyleCnt="0"/>
      <dgm:spPr/>
    </dgm:pt>
    <dgm:pt modelId="{081E1AE7-9663-45A1-8D56-13B52AA9886D}" type="pres">
      <dgm:prSet presAssocID="{1A56BF56-5659-4C9B-89B0-42A68BAF2128}" presName="compNode" presStyleCnt="0"/>
      <dgm:spPr/>
    </dgm:pt>
    <dgm:pt modelId="{74374F44-5E56-4297-9795-AE58BF7C3036}" type="pres">
      <dgm:prSet presAssocID="{1A56BF56-5659-4C9B-89B0-42A68BAF2128}" presName="iconBgRect" presStyleLbl="bgShp" presStyleIdx="2" presStyleCnt="6"/>
      <dgm:spPr>
        <a:prstGeom prst="round2DiagRect">
          <a:avLst>
            <a:gd name="adj1" fmla="val 29727"/>
            <a:gd name="adj2" fmla="val 0"/>
          </a:avLst>
        </a:prstGeom>
      </dgm:spPr>
    </dgm:pt>
    <dgm:pt modelId="{19D92BA4-D75B-4AEC-BE59-739ED412983F}" type="pres">
      <dgm:prSet presAssocID="{1A56BF56-5659-4C9B-89B0-42A68BAF2128}" presName="iconRect" presStyleLbl="node1" presStyleIdx="2" presStyleCnt="6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cument"/>
        </a:ext>
      </dgm:extLst>
    </dgm:pt>
    <dgm:pt modelId="{0D6C6A78-FC3F-44F0-B321-5142D4943FC6}" type="pres">
      <dgm:prSet presAssocID="{1A56BF56-5659-4C9B-89B0-42A68BAF2128}" presName="spaceRect" presStyleCnt="0"/>
      <dgm:spPr/>
    </dgm:pt>
    <dgm:pt modelId="{D88B9F2E-05BE-404F-9B4F-A2830A8B45AC}" type="pres">
      <dgm:prSet presAssocID="{1A56BF56-5659-4C9B-89B0-42A68BAF2128}" presName="textRect" presStyleLbl="revTx" presStyleIdx="2" presStyleCnt="6">
        <dgm:presLayoutVars>
          <dgm:chMax val="1"/>
          <dgm:chPref val="1"/>
        </dgm:presLayoutVars>
      </dgm:prSet>
      <dgm:spPr/>
    </dgm:pt>
    <dgm:pt modelId="{956D520F-ECF6-42DE-AF93-393612CFC340}" type="pres">
      <dgm:prSet presAssocID="{76860A75-8ECE-4772-BFDC-D8E3841C09B6}" presName="sibTrans" presStyleCnt="0"/>
      <dgm:spPr/>
    </dgm:pt>
    <dgm:pt modelId="{353744B9-FDFD-4896-8E02-B04AC8BA7DD1}" type="pres">
      <dgm:prSet presAssocID="{01FDA904-14BD-4DFE-A0FD-2D690149D8DC}" presName="compNode" presStyleCnt="0"/>
      <dgm:spPr/>
    </dgm:pt>
    <dgm:pt modelId="{14F29FF5-D858-49BF-AA64-AC42FE174942}" type="pres">
      <dgm:prSet presAssocID="{01FDA904-14BD-4DFE-A0FD-2D690149D8DC}" presName="iconBgRect" presStyleLbl="bgShp" presStyleIdx="3" presStyleCnt="6"/>
      <dgm:spPr>
        <a:prstGeom prst="round2DiagRect">
          <a:avLst>
            <a:gd name="adj1" fmla="val 29727"/>
            <a:gd name="adj2" fmla="val 0"/>
          </a:avLst>
        </a:prstGeom>
      </dgm:spPr>
    </dgm:pt>
    <dgm:pt modelId="{DA3C32F2-BB7C-4094-BFEF-F9A9E78FFD7C}" type="pres">
      <dgm:prSet presAssocID="{01FDA904-14BD-4DFE-A0FD-2D690149D8DC}" presName="iconRect" presStyleLbl="node1" presStyleIdx="3" presStyleCnt="6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 List"/>
        </a:ext>
      </dgm:extLst>
    </dgm:pt>
    <dgm:pt modelId="{44AC8FCB-2173-478C-80D8-CC1BC01A0FC9}" type="pres">
      <dgm:prSet presAssocID="{01FDA904-14BD-4DFE-A0FD-2D690149D8DC}" presName="spaceRect" presStyleCnt="0"/>
      <dgm:spPr/>
    </dgm:pt>
    <dgm:pt modelId="{381D9654-D67D-4AC0-885B-3D656C9019A3}" type="pres">
      <dgm:prSet presAssocID="{01FDA904-14BD-4DFE-A0FD-2D690149D8DC}" presName="textRect" presStyleLbl="revTx" presStyleIdx="3" presStyleCnt="6">
        <dgm:presLayoutVars>
          <dgm:chMax val="1"/>
          <dgm:chPref val="1"/>
        </dgm:presLayoutVars>
      </dgm:prSet>
      <dgm:spPr/>
    </dgm:pt>
    <dgm:pt modelId="{FF301F3F-2642-40AD-8EE4-74B452084DDB}" type="pres">
      <dgm:prSet presAssocID="{FF576C9D-AE20-4F80-B5E4-814C768579F4}" presName="sibTrans" presStyleCnt="0"/>
      <dgm:spPr/>
    </dgm:pt>
    <dgm:pt modelId="{D49B9048-9BAF-4A16-89F3-2EF891125DCF}" type="pres">
      <dgm:prSet presAssocID="{C7221D43-57B2-415B-A2FE-CAB198C8094F}" presName="compNode" presStyleCnt="0"/>
      <dgm:spPr/>
    </dgm:pt>
    <dgm:pt modelId="{3FCA97FD-9496-4E10-864A-CA45D3E62710}" type="pres">
      <dgm:prSet presAssocID="{C7221D43-57B2-415B-A2FE-CAB198C8094F}" presName="iconBgRect" presStyleLbl="bgShp" presStyleIdx="4" presStyleCnt="6"/>
      <dgm:spPr>
        <a:prstGeom prst="round2DiagRect">
          <a:avLst>
            <a:gd name="adj1" fmla="val 29727"/>
            <a:gd name="adj2" fmla="val 0"/>
          </a:avLst>
        </a:prstGeom>
      </dgm:spPr>
    </dgm:pt>
    <dgm:pt modelId="{E518ABA1-795A-494A-A90C-8C65057C3E5E}" type="pres">
      <dgm:prSet presAssocID="{C7221D43-57B2-415B-A2FE-CAB198C8094F}" presName="iconRect" presStyleLbl="node1" presStyleIdx="4" presStyleCnt="6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Warning"/>
        </a:ext>
      </dgm:extLst>
    </dgm:pt>
    <dgm:pt modelId="{09150603-390D-4D01-B555-3645C74E6A79}" type="pres">
      <dgm:prSet presAssocID="{C7221D43-57B2-415B-A2FE-CAB198C8094F}" presName="spaceRect" presStyleCnt="0"/>
      <dgm:spPr/>
    </dgm:pt>
    <dgm:pt modelId="{6A0A6C1E-8B1D-43B7-B703-8106D1D02217}" type="pres">
      <dgm:prSet presAssocID="{C7221D43-57B2-415B-A2FE-CAB198C8094F}" presName="textRect" presStyleLbl="revTx" presStyleIdx="4" presStyleCnt="6">
        <dgm:presLayoutVars>
          <dgm:chMax val="1"/>
          <dgm:chPref val="1"/>
        </dgm:presLayoutVars>
      </dgm:prSet>
      <dgm:spPr/>
    </dgm:pt>
    <dgm:pt modelId="{9E8752F0-1DDA-4EBC-AB32-391E36E78AE0}" type="pres">
      <dgm:prSet presAssocID="{BCB8771A-C9C4-4B75-AEB9-28FF664EA58F}" presName="sibTrans" presStyleCnt="0"/>
      <dgm:spPr/>
    </dgm:pt>
    <dgm:pt modelId="{F49480E3-A4FC-40B1-BEAA-9B7FA2DE83E1}" type="pres">
      <dgm:prSet presAssocID="{5A30D78C-D5EF-4020-A1B0-C7BF44F813D5}" presName="compNode" presStyleCnt="0"/>
      <dgm:spPr/>
    </dgm:pt>
    <dgm:pt modelId="{504B1A30-E1CC-4C14-9EB6-5016026C01B5}" type="pres">
      <dgm:prSet presAssocID="{5A30D78C-D5EF-4020-A1B0-C7BF44F813D5}" presName="iconBgRect" presStyleLbl="bgShp" presStyleIdx="5" presStyleCnt="6"/>
      <dgm:spPr>
        <a:prstGeom prst="round2DiagRect">
          <a:avLst>
            <a:gd name="adj1" fmla="val 29727"/>
            <a:gd name="adj2" fmla="val 0"/>
          </a:avLst>
        </a:prstGeom>
      </dgm:spPr>
    </dgm:pt>
    <dgm:pt modelId="{1437BCC3-E640-4CDC-B196-B057A9087AC8}" type="pres">
      <dgm:prSet presAssocID="{5A30D78C-D5EF-4020-A1B0-C7BF44F813D5}" presName="iconRect" presStyleLbl="node1" presStyleIdx="5" presStyleCnt="6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mail"/>
        </a:ext>
      </dgm:extLst>
    </dgm:pt>
    <dgm:pt modelId="{A940FF2A-AD28-4BC3-80EC-2DBFC958C450}" type="pres">
      <dgm:prSet presAssocID="{5A30D78C-D5EF-4020-A1B0-C7BF44F813D5}" presName="spaceRect" presStyleCnt="0"/>
      <dgm:spPr/>
    </dgm:pt>
    <dgm:pt modelId="{6CF489BE-0E1A-4D83-A96C-D3DD9DAFE721}" type="pres">
      <dgm:prSet presAssocID="{5A30D78C-D5EF-4020-A1B0-C7BF44F813D5}" presName="textRect" presStyleLbl="revTx" presStyleIdx="5" presStyleCnt="6">
        <dgm:presLayoutVars>
          <dgm:chMax val="1"/>
          <dgm:chPref val="1"/>
        </dgm:presLayoutVars>
      </dgm:prSet>
      <dgm:spPr/>
    </dgm:pt>
  </dgm:ptLst>
  <dgm:cxnLst>
    <dgm:cxn modelId="{75475F1E-B8EC-4D7A-A6CD-BE8A7245091D}" srcId="{5AB08453-5850-4CD4-B88E-A4164A57710B}" destId="{199AE12C-F222-4E9B-9316-527D41D6CDBD}" srcOrd="0" destOrd="0" parTransId="{181F2188-57C9-491F-BA63-B9DEB3449FD2}" sibTransId="{6FCE602B-ACBE-423C-A2F7-FEDAAA3C6A46}"/>
    <dgm:cxn modelId="{50B81221-3BBA-4947-B300-2239EA54EEC7}" type="presOf" srcId="{5A30D78C-D5EF-4020-A1B0-C7BF44F813D5}" destId="{6CF489BE-0E1A-4D83-A96C-D3DD9DAFE721}" srcOrd="0" destOrd="0" presId="urn:microsoft.com/office/officeart/2018/5/layout/IconLeafLabelList"/>
    <dgm:cxn modelId="{63938F40-DB4E-4BF6-A054-B5E374767E1A}" srcId="{5AB08453-5850-4CD4-B88E-A4164A57710B}" destId="{1A56BF56-5659-4C9B-89B0-42A68BAF2128}" srcOrd="2" destOrd="0" parTransId="{99C9B62E-3886-4A83-84EE-3E41201D4BD8}" sibTransId="{76860A75-8ECE-4772-BFDC-D8E3841C09B6}"/>
    <dgm:cxn modelId="{CD45805B-934C-4DF0-AB58-8D6086114468}" type="presOf" srcId="{01FDA904-14BD-4DFE-A0FD-2D690149D8DC}" destId="{381D9654-D67D-4AC0-885B-3D656C9019A3}" srcOrd="0" destOrd="0" presId="urn:microsoft.com/office/officeart/2018/5/layout/IconLeafLabelList"/>
    <dgm:cxn modelId="{627D2D5C-72D9-4F22-9C03-69D0C064572B}" type="presOf" srcId="{199AE12C-F222-4E9B-9316-527D41D6CDBD}" destId="{CF655ED7-0D05-4FD1-B12C-AC644CE51CD2}" srcOrd="0" destOrd="0" presId="urn:microsoft.com/office/officeart/2018/5/layout/IconLeafLabelList"/>
    <dgm:cxn modelId="{8FD96F69-6D1A-4F06-A597-54EAC9A91BB9}" srcId="{5AB08453-5850-4CD4-B88E-A4164A57710B}" destId="{5A30D78C-D5EF-4020-A1B0-C7BF44F813D5}" srcOrd="5" destOrd="0" parTransId="{B2417F9E-6F80-47CF-A37E-838AFB659277}" sibTransId="{5BAC85D5-43B9-4587-851D-1244FD4FAF66}"/>
    <dgm:cxn modelId="{705A9859-E149-4840-9A43-A1B3F3B12594}" srcId="{5AB08453-5850-4CD4-B88E-A4164A57710B}" destId="{01FDA904-14BD-4DFE-A0FD-2D690149D8DC}" srcOrd="3" destOrd="0" parTransId="{B0914A3A-9D20-4052-8D03-F873938DDCF1}" sibTransId="{FF576C9D-AE20-4F80-B5E4-814C768579F4}"/>
    <dgm:cxn modelId="{18281587-134B-4B21-B720-16E43E28C71D}" srcId="{5AB08453-5850-4CD4-B88E-A4164A57710B}" destId="{C7221D43-57B2-415B-A2FE-CAB198C8094F}" srcOrd="4" destOrd="0" parTransId="{D59E7096-849A-41F7-BEA5-C808A13C746D}" sibTransId="{BCB8771A-C9C4-4B75-AEB9-28FF664EA58F}"/>
    <dgm:cxn modelId="{5A9670A0-8DAA-4FCC-AF33-EC8A7083C702}" type="presOf" srcId="{1A56BF56-5659-4C9B-89B0-42A68BAF2128}" destId="{D88B9F2E-05BE-404F-9B4F-A2830A8B45AC}" srcOrd="0" destOrd="0" presId="urn:microsoft.com/office/officeart/2018/5/layout/IconLeafLabelList"/>
    <dgm:cxn modelId="{E7D2F7BD-CEC8-422F-BCEA-F41555A55C4A}" type="presOf" srcId="{5AB08453-5850-4CD4-B88E-A4164A57710B}" destId="{17E4309C-C9E8-4154-B3B0-BC6117DF1313}" srcOrd="0" destOrd="0" presId="urn:microsoft.com/office/officeart/2018/5/layout/IconLeafLabelList"/>
    <dgm:cxn modelId="{7F8116CB-A852-4323-8F6C-23CBB96477F5}" type="presOf" srcId="{5245281A-C919-447B-8F95-B0ED3286051B}" destId="{D93423EE-1579-4B3E-9FFD-AF16A9688044}" srcOrd="0" destOrd="0" presId="urn:microsoft.com/office/officeart/2018/5/layout/IconLeafLabelList"/>
    <dgm:cxn modelId="{1D8682CD-6DA3-4CAE-98FA-25206D490DA9}" srcId="{5AB08453-5850-4CD4-B88E-A4164A57710B}" destId="{5245281A-C919-447B-8F95-B0ED3286051B}" srcOrd="1" destOrd="0" parTransId="{D1585E4C-B97D-4A1B-82AA-E42A15B0679D}" sibTransId="{1B2A9F47-CB77-4C33-9898-96D82098B913}"/>
    <dgm:cxn modelId="{5390C9E4-CC8B-4393-9144-0C1C6A013AA4}" type="presOf" srcId="{C7221D43-57B2-415B-A2FE-CAB198C8094F}" destId="{6A0A6C1E-8B1D-43B7-B703-8106D1D02217}" srcOrd="0" destOrd="0" presId="urn:microsoft.com/office/officeart/2018/5/layout/IconLeafLabelList"/>
    <dgm:cxn modelId="{BA55A000-36EC-4163-9CF3-B8639964113D}" type="presParOf" srcId="{17E4309C-C9E8-4154-B3B0-BC6117DF1313}" destId="{202CF7B6-47D1-423B-97EF-16B4F13719CE}" srcOrd="0" destOrd="0" presId="urn:microsoft.com/office/officeart/2018/5/layout/IconLeafLabelList"/>
    <dgm:cxn modelId="{26C57BD3-CB6D-4765-A49F-EB2CDE00907F}" type="presParOf" srcId="{202CF7B6-47D1-423B-97EF-16B4F13719CE}" destId="{839FEBF8-3130-4EA3-8858-A42398640357}" srcOrd="0" destOrd="0" presId="urn:microsoft.com/office/officeart/2018/5/layout/IconLeafLabelList"/>
    <dgm:cxn modelId="{1A1A7630-3A24-457F-AA73-028645EC01A2}" type="presParOf" srcId="{202CF7B6-47D1-423B-97EF-16B4F13719CE}" destId="{D06B6D5B-E755-4DC4-928C-4B244A604D70}" srcOrd="1" destOrd="0" presId="urn:microsoft.com/office/officeart/2018/5/layout/IconLeafLabelList"/>
    <dgm:cxn modelId="{2EC680E9-C263-4486-9036-A9A192FB7805}" type="presParOf" srcId="{202CF7B6-47D1-423B-97EF-16B4F13719CE}" destId="{BC975D18-EC23-418A-91BE-B885DA4F44C9}" srcOrd="2" destOrd="0" presId="urn:microsoft.com/office/officeart/2018/5/layout/IconLeafLabelList"/>
    <dgm:cxn modelId="{C4A3AA3A-7E1C-412E-8757-4813473659FF}" type="presParOf" srcId="{202CF7B6-47D1-423B-97EF-16B4F13719CE}" destId="{CF655ED7-0D05-4FD1-B12C-AC644CE51CD2}" srcOrd="3" destOrd="0" presId="urn:microsoft.com/office/officeart/2018/5/layout/IconLeafLabelList"/>
    <dgm:cxn modelId="{5D5D1103-6F1B-447D-937D-E4398E6C056B}" type="presParOf" srcId="{17E4309C-C9E8-4154-B3B0-BC6117DF1313}" destId="{4C72251B-E2D4-4D9B-9863-4490242ABAE3}" srcOrd="1" destOrd="0" presId="urn:microsoft.com/office/officeart/2018/5/layout/IconLeafLabelList"/>
    <dgm:cxn modelId="{CC444BFC-639C-45D9-8D5F-ABBAA2D88466}" type="presParOf" srcId="{17E4309C-C9E8-4154-B3B0-BC6117DF1313}" destId="{21CFD8D2-669A-4F59-98B5-5790D0F21D3C}" srcOrd="2" destOrd="0" presId="urn:microsoft.com/office/officeart/2018/5/layout/IconLeafLabelList"/>
    <dgm:cxn modelId="{C75ED5D6-49C4-46AB-AA5A-2411FFE232F0}" type="presParOf" srcId="{21CFD8D2-669A-4F59-98B5-5790D0F21D3C}" destId="{DC25B09D-6420-4C86-BA19-E7135BB63368}" srcOrd="0" destOrd="0" presId="urn:microsoft.com/office/officeart/2018/5/layout/IconLeafLabelList"/>
    <dgm:cxn modelId="{A0940D38-370F-487E-A2A8-3B59A3CAEB48}" type="presParOf" srcId="{21CFD8D2-669A-4F59-98B5-5790D0F21D3C}" destId="{7597139F-5806-4E44-AB47-09D8AF160428}" srcOrd="1" destOrd="0" presId="urn:microsoft.com/office/officeart/2018/5/layout/IconLeafLabelList"/>
    <dgm:cxn modelId="{782ABDE3-A703-4334-BB71-201B11FCA1B3}" type="presParOf" srcId="{21CFD8D2-669A-4F59-98B5-5790D0F21D3C}" destId="{27FDFD2D-8D37-4C87-94ED-E46F87DB8CC1}" srcOrd="2" destOrd="0" presId="urn:microsoft.com/office/officeart/2018/5/layout/IconLeafLabelList"/>
    <dgm:cxn modelId="{4983BC5F-D8B8-42C5-879B-DBBD96F5C94E}" type="presParOf" srcId="{21CFD8D2-669A-4F59-98B5-5790D0F21D3C}" destId="{D93423EE-1579-4B3E-9FFD-AF16A9688044}" srcOrd="3" destOrd="0" presId="urn:microsoft.com/office/officeart/2018/5/layout/IconLeafLabelList"/>
    <dgm:cxn modelId="{B154EA3E-68AF-4C90-9AB1-37EBFF276766}" type="presParOf" srcId="{17E4309C-C9E8-4154-B3B0-BC6117DF1313}" destId="{C495AEB6-113A-45C7-84EC-FE42942ADFC5}" srcOrd="3" destOrd="0" presId="urn:microsoft.com/office/officeart/2018/5/layout/IconLeafLabelList"/>
    <dgm:cxn modelId="{8FDDDB48-FEBD-4B18-B6BE-48A33FD9ABA1}" type="presParOf" srcId="{17E4309C-C9E8-4154-B3B0-BC6117DF1313}" destId="{081E1AE7-9663-45A1-8D56-13B52AA9886D}" srcOrd="4" destOrd="0" presId="urn:microsoft.com/office/officeart/2018/5/layout/IconLeafLabelList"/>
    <dgm:cxn modelId="{0B012B16-91AB-4574-8B67-7DADB0C88240}" type="presParOf" srcId="{081E1AE7-9663-45A1-8D56-13B52AA9886D}" destId="{74374F44-5E56-4297-9795-AE58BF7C3036}" srcOrd="0" destOrd="0" presId="urn:microsoft.com/office/officeart/2018/5/layout/IconLeafLabelList"/>
    <dgm:cxn modelId="{38174F55-2D73-4DF4-A1A4-38AB5D409B02}" type="presParOf" srcId="{081E1AE7-9663-45A1-8D56-13B52AA9886D}" destId="{19D92BA4-D75B-4AEC-BE59-739ED412983F}" srcOrd="1" destOrd="0" presId="urn:microsoft.com/office/officeart/2018/5/layout/IconLeafLabelList"/>
    <dgm:cxn modelId="{0C3D8EA6-064B-41F3-80A7-9ECA4641401A}" type="presParOf" srcId="{081E1AE7-9663-45A1-8D56-13B52AA9886D}" destId="{0D6C6A78-FC3F-44F0-B321-5142D4943FC6}" srcOrd="2" destOrd="0" presId="urn:microsoft.com/office/officeart/2018/5/layout/IconLeafLabelList"/>
    <dgm:cxn modelId="{756262FE-2FA5-43EC-98F8-88A4D6A091BF}" type="presParOf" srcId="{081E1AE7-9663-45A1-8D56-13B52AA9886D}" destId="{D88B9F2E-05BE-404F-9B4F-A2830A8B45AC}" srcOrd="3" destOrd="0" presId="urn:microsoft.com/office/officeart/2018/5/layout/IconLeafLabelList"/>
    <dgm:cxn modelId="{68FC9AD5-3328-405E-B973-B1B27647B276}" type="presParOf" srcId="{17E4309C-C9E8-4154-B3B0-BC6117DF1313}" destId="{956D520F-ECF6-42DE-AF93-393612CFC340}" srcOrd="5" destOrd="0" presId="urn:microsoft.com/office/officeart/2018/5/layout/IconLeafLabelList"/>
    <dgm:cxn modelId="{E9A9C7FE-BF88-4D50-93C2-E42BE229A541}" type="presParOf" srcId="{17E4309C-C9E8-4154-B3B0-BC6117DF1313}" destId="{353744B9-FDFD-4896-8E02-B04AC8BA7DD1}" srcOrd="6" destOrd="0" presId="urn:microsoft.com/office/officeart/2018/5/layout/IconLeafLabelList"/>
    <dgm:cxn modelId="{B4BF4434-FF0B-434A-BCD6-0939D9AD78EA}" type="presParOf" srcId="{353744B9-FDFD-4896-8E02-B04AC8BA7DD1}" destId="{14F29FF5-D858-49BF-AA64-AC42FE174942}" srcOrd="0" destOrd="0" presId="urn:microsoft.com/office/officeart/2018/5/layout/IconLeafLabelList"/>
    <dgm:cxn modelId="{3F4182EE-53A3-466F-B713-B4CF0C5AC067}" type="presParOf" srcId="{353744B9-FDFD-4896-8E02-B04AC8BA7DD1}" destId="{DA3C32F2-BB7C-4094-BFEF-F9A9E78FFD7C}" srcOrd="1" destOrd="0" presId="urn:microsoft.com/office/officeart/2018/5/layout/IconLeafLabelList"/>
    <dgm:cxn modelId="{4DEECD90-68E6-480A-A6DB-B1FCD3158ADF}" type="presParOf" srcId="{353744B9-FDFD-4896-8E02-B04AC8BA7DD1}" destId="{44AC8FCB-2173-478C-80D8-CC1BC01A0FC9}" srcOrd="2" destOrd="0" presId="urn:microsoft.com/office/officeart/2018/5/layout/IconLeafLabelList"/>
    <dgm:cxn modelId="{E2A2403D-775A-4BDF-8454-4A8277A18D9A}" type="presParOf" srcId="{353744B9-FDFD-4896-8E02-B04AC8BA7DD1}" destId="{381D9654-D67D-4AC0-885B-3D656C9019A3}" srcOrd="3" destOrd="0" presId="urn:microsoft.com/office/officeart/2018/5/layout/IconLeafLabelList"/>
    <dgm:cxn modelId="{1CFB39C3-787C-46EC-8F9A-229D1E5E3FCD}" type="presParOf" srcId="{17E4309C-C9E8-4154-B3B0-BC6117DF1313}" destId="{FF301F3F-2642-40AD-8EE4-74B452084DDB}" srcOrd="7" destOrd="0" presId="urn:microsoft.com/office/officeart/2018/5/layout/IconLeafLabelList"/>
    <dgm:cxn modelId="{B44A9CF2-DADF-4024-A619-C4AAE2A637F4}" type="presParOf" srcId="{17E4309C-C9E8-4154-B3B0-BC6117DF1313}" destId="{D49B9048-9BAF-4A16-89F3-2EF891125DCF}" srcOrd="8" destOrd="0" presId="urn:microsoft.com/office/officeart/2018/5/layout/IconLeafLabelList"/>
    <dgm:cxn modelId="{59C755F9-F06C-4783-9BDB-0D919B6A0E65}" type="presParOf" srcId="{D49B9048-9BAF-4A16-89F3-2EF891125DCF}" destId="{3FCA97FD-9496-4E10-864A-CA45D3E62710}" srcOrd="0" destOrd="0" presId="urn:microsoft.com/office/officeart/2018/5/layout/IconLeafLabelList"/>
    <dgm:cxn modelId="{B59965E7-8FE7-4F1C-A3E1-434E7C53528D}" type="presParOf" srcId="{D49B9048-9BAF-4A16-89F3-2EF891125DCF}" destId="{E518ABA1-795A-494A-A90C-8C65057C3E5E}" srcOrd="1" destOrd="0" presId="urn:microsoft.com/office/officeart/2018/5/layout/IconLeafLabelList"/>
    <dgm:cxn modelId="{3CE35AFA-798D-423A-B545-6488A4B76E1A}" type="presParOf" srcId="{D49B9048-9BAF-4A16-89F3-2EF891125DCF}" destId="{09150603-390D-4D01-B555-3645C74E6A79}" srcOrd="2" destOrd="0" presId="urn:microsoft.com/office/officeart/2018/5/layout/IconLeafLabelList"/>
    <dgm:cxn modelId="{405F746A-8222-4C20-B82D-39464A6F0F96}" type="presParOf" srcId="{D49B9048-9BAF-4A16-89F3-2EF891125DCF}" destId="{6A0A6C1E-8B1D-43B7-B703-8106D1D02217}" srcOrd="3" destOrd="0" presId="urn:microsoft.com/office/officeart/2018/5/layout/IconLeafLabelList"/>
    <dgm:cxn modelId="{43A5ED44-79A0-48DD-AEC5-CD08CCD46DFE}" type="presParOf" srcId="{17E4309C-C9E8-4154-B3B0-BC6117DF1313}" destId="{9E8752F0-1DDA-4EBC-AB32-391E36E78AE0}" srcOrd="9" destOrd="0" presId="urn:microsoft.com/office/officeart/2018/5/layout/IconLeafLabelList"/>
    <dgm:cxn modelId="{CE799411-3FB7-4FA8-9D32-D0BA4281A461}" type="presParOf" srcId="{17E4309C-C9E8-4154-B3B0-BC6117DF1313}" destId="{F49480E3-A4FC-40B1-BEAA-9B7FA2DE83E1}" srcOrd="10" destOrd="0" presId="urn:microsoft.com/office/officeart/2018/5/layout/IconLeafLabelList"/>
    <dgm:cxn modelId="{E716B912-8020-4EE0-B176-AE8895FD8BF0}" type="presParOf" srcId="{F49480E3-A4FC-40B1-BEAA-9B7FA2DE83E1}" destId="{504B1A30-E1CC-4C14-9EB6-5016026C01B5}" srcOrd="0" destOrd="0" presId="urn:microsoft.com/office/officeart/2018/5/layout/IconLeafLabelList"/>
    <dgm:cxn modelId="{7446D411-B277-4CB5-83B1-FA44AF9D80E7}" type="presParOf" srcId="{F49480E3-A4FC-40B1-BEAA-9B7FA2DE83E1}" destId="{1437BCC3-E640-4CDC-B196-B057A9087AC8}" srcOrd="1" destOrd="0" presId="urn:microsoft.com/office/officeart/2018/5/layout/IconLeafLabelList"/>
    <dgm:cxn modelId="{27E017AD-1AD8-4767-AD11-9A41DF0CFA13}" type="presParOf" srcId="{F49480E3-A4FC-40B1-BEAA-9B7FA2DE83E1}" destId="{A940FF2A-AD28-4BC3-80EC-2DBFC958C450}" srcOrd="2" destOrd="0" presId="urn:microsoft.com/office/officeart/2018/5/layout/IconLeafLabelList"/>
    <dgm:cxn modelId="{A20D0569-A1F0-4FE0-B7D3-8D02F0FFB004}" type="presParOf" srcId="{F49480E3-A4FC-40B1-BEAA-9B7FA2DE83E1}" destId="{6CF489BE-0E1A-4D83-A96C-D3DD9DAFE721}" srcOrd="3" destOrd="0" presId="urn:microsoft.com/office/officeart/2018/5/layout/IconLeaf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CAE3272-02EB-4099-9E9E-599153A1D9BE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8D945F4F-F527-4D6F-8D60-FAB27E935004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Risks of VTE</a:t>
          </a:r>
        </a:p>
      </dgm:t>
    </dgm:pt>
    <dgm:pt modelId="{3F037E20-7AC3-4E12-AE2F-6677C436B8FB}" type="parTrans" cxnId="{E9D02A99-8AA8-47FA-A093-448CA90BEAA5}">
      <dgm:prSet/>
      <dgm:spPr/>
      <dgm:t>
        <a:bodyPr/>
        <a:lstStyle/>
        <a:p>
          <a:endParaRPr lang="en-US"/>
        </a:p>
      </dgm:t>
    </dgm:pt>
    <dgm:pt modelId="{F0CA96A3-2A76-4FB3-89AF-FB61FCD88C48}" type="sibTrans" cxnId="{E9D02A99-8AA8-47FA-A093-448CA90BEAA5}">
      <dgm:prSet/>
      <dgm:spPr/>
      <dgm:t>
        <a:bodyPr/>
        <a:lstStyle/>
        <a:p>
          <a:endParaRPr lang="en-US"/>
        </a:p>
      </dgm:t>
    </dgm:pt>
    <dgm:pt modelId="{946F52D6-B32B-4088-95CC-A3513055A032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Consequences of VTE</a:t>
          </a:r>
        </a:p>
      </dgm:t>
    </dgm:pt>
    <dgm:pt modelId="{81703278-E614-498E-B426-8CCD3C0F3E92}" type="parTrans" cxnId="{3D24F397-9BF4-41B8-8D16-EF8A5320B703}">
      <dgm:prSet/>
      <dgm:spPr/>
      <dgm:t>
        <a:bodyPr/>
        <a:lstStyle/>
        <a:p>
          <a:endParaRPr lang="en-US"/>
        </a:p>
      </dgm:t>
    </dgm:pt>
    <dgm:pt modelId="{02862D49-06C6-4F18-A4D8-38CC5E6106F6}" type="sibTrans" cxnId="{3D24F397-9BF4-41B8-8D16-EF8A5320B703}">
      <dgm:prSet/>
      <dgm:spPr/>
      <dgm:t>
        <a:bodyPr/>
        <a:lstStyle/>
        <a:p>
          <a:endParaRPr lang="en-US"/>
        </a:p>
      </dgm:t>
    </dgm:pt>
    <dgm:pt modelId="{F26A968C-26F8-442E-B02B-5541C0DC5FE6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VTE Prevention</a:t>
          </a:r>
        </a:p>
      </dgm:t>
    </dgm:pt>
    <dgm:pt modelId="{19B4D54E-4307-4759-B69E-06355B87C314}" type="parTrans" cxnId="{0C98B5F7-FDD0-4D62-B11F-24EF85649B8A}">
      <dgm:prSet/>
      <dgm:spPr/>
      <dgm:t>
        <a:bodyPr/>
        <a:lstStyle/>
        <a:p>
          <a:endParaRPr lang="en-US"/>
        </a:p>
      </dgm:t>
    </dgm:pt>
    <dgm:pt modelId="{49B69499-8673-492E-BBD2-E400AA2D78BD}" type="sibTrans" cxnId="{0C98B5F7-FDD0-4D62-B11F-24EF85649B8A}">
      <dgm:prSet/>
      <dgm:spPr/>
      <dgm:t>
        <a:bodyPr/>
        <a:lstStyle/>
        <a:p>
          <a:endParaRPr lang="en-US"/>
        </a:p>
      </dgm:t>
    </dgm:pt>
    <dgm:pt modelId="{D324975B-32C2-47B9-AE0C-E7C568EB6418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Signs and Symptoms of VTE</a:t>
          </a:r>
        </a:p>
      </dgm:t>
    </dgm:pt>
    <dgm:pt modelId="{A116DC8D-518F-471E-B612-814770C4AD5F}" type="parTrans" cxnId="{8AF5F8D3-7A79-472F-8FF9-A31EC1AA0F5D}">
      <dgm:prSet/>
      <dgm:spPr/>
      <dgm:t>
        <a:bodyPr/>
        <a:lstStyle/>
        <a:p>
          <a:endParaRPr lang="en-US"/>
        </a:p>
      </dgm:t>
    </dgm:pt>
    <dgm:pt modelId="{C21372A3-2653-4AF6-A285-0E4D6ED9AF73}" type="sibTrans" cxnId="{8AF5F8D3-7A79-472F-8FF9-A31EC1AA0F5D}">
      <dgm:prSet/>
      <dgm:spPr/>
      <dgm:t>
        <a:bodyPr/>
        <a:lstStyle/>
        <a:p>
          <a:endParaRPr lang="en-US"/>
        </a:p>
      </dgm:t>
    </dgm:pt>
    <dgm:pt modelId="{AD57C71B-6A11-4757-ABC4-14EC9D4DB72F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Importance of seeking medical intervention if VTE is suspected</a:t>
          </a:r>
        </a:p>
      </dgm:t>
    </dgm:pt>
    <dgm:pt modelId="{DC928128-A374-4C8F-87CA-D5DFA203D27E}" type="parTrans" cxnId="{1761920E-4540-4607-B650-CD57455DCB4A}">
      <dgm:prSet/>
      <dgm:spPr/>
      <dgm:t>
        <a:bodyPr/>
        <a:lstStyle/>
        <a:p>
          <a:endParaRPr lang="en-US"/>
        </a:p>
      </dgm:t>
    </dgm:pt>
    <dgm:pt modelId="{81AC5DD1-EF6A-46FC-98CB-2FB6DE11C132}" type="sibTrans" cxnId="{1761920E-4540-4607-B650-CD57455DCB4A}">
      <dgm:prSet/>
      <dgm:spPr/>
      <dgm:t>
        <a:bodyPr/>
        <a:lstStyle/>
        <a:p>
          <a:endParaRPr lang="en-US"/>
        </a:p>
      </dgm:t>
    </dgm:pt>
    <dgm:pt modelId="{2374C9AA-803E-46FD-9888-7632E7CC8264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Who to contact if VTE is suspected</a:t>
          </a:r>
        </a:p>
      </dgm:t>
    </dgm:pt>
    <dgm:pt modelId="{8A3BBD99-C627-48CF-BE76-3FF9676E6E9E}" type="parTrans" cxnId="{A2C961F9-2F2B-44DF-AFA3-186F9479A86A}">
      <dgm:prSet/>
      <dgm:spPr/>
      <dgm:t>
        <a:bodyPr/>
        <a:lstStyle/>
        <a:p>
          <a:endParaRPr lang="en-US"/>
        </a:p>
      </dgm:t>
    </dgm:pt>
    <dgm:pt modelId="{3341552F-A1D2-4F6D-84DE-152BDC16908F}" type="sibTrans" cxnId="{A2C961F9-2F2B-44DF-AFA3-186F9479A86A}">
      <dgm:prSet/>
      <dgm:spPr/>
      <dgm:t>
        <a:bodyPr/>
        <a:lstStyle/>
        <a:p>
          <a:endParaRPr lang="en-US"/>
        </a:p>
      </dgm:t>
    </dgm:pt>
    <dgm:pt modelId="{E206EDBA-3A42-4CE5-8744-ABAA138C4F82}" type="pres">
      <dgm:prSet presAssocID="{BCAE3272-02EB-4099-9E9E-599153A1D9BE}" presName="root" presStyleCnt="0">
        <dgm:presLayoutVars>
          <dgm:dir/>
          <dgm:resizeHandles val="exact"/>
        </dgm:presLayoutVars>
      </dgm:prSet>
      <dgm:spPr/>
    </dgm:pt>
    <dgm:pt modelId="{344B3BC9-F6EC-43AD-A1C2-3673AE8AAE5C}" type="pres">
      <dgm:prSet presAssocID="{8D945F4F-F527-4D6F-8D60-FAB27E935004}" presName="compNode" presStyleCnt="0"/>
      <dgm:spPr/>
    </dgm:pt>
    <dgm:pt modelId="{7617B9A1-4EA4-4011-8976-6D74D4C004CD}" type="pres">
      <dgm:prSet presAssocID="{8D945F4F-F527-4D6F-8D60-FAB27E935004}" presName="bgRect" presStyleLbl="bgShp" presStyleIdx="0" presStyleCnt="6"/>
      <dgm:spPr/>
    </dgm:pt>
    <dgm:pt modelId="{82B16D46-9D61-4BB9-885F-7435D0AF9E67}" type="pres">
      <dgm:prSet presAssocID="{8D945F4F-F527-4D6F-8D60-FAB27E935004}" presName="iconRect" presStyleLbl="node1" presStyleIdx="0" presStyleCnt="6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lth"/>
        </a:ext>
      </dgm:extLst>
    </dgm:pt>
    <dgm:pt modelId="{905D55DD-9553-44A4-85D4-8B50CE5BE2CB}" type="pres">
      <dgm:prSet presAssocID="{8D945F4F-F527-4D6F-8D60-FAB27E935004}" presName="spaceRect" presStyleCnt="0"/>
      <dgm:spPr/>
    </dgm:pt>
    <dgm:pt modelId="{3745BA04-B521-44A1-ACFB-38FD7AFDCD2D}" type="pres">
      <dgm:prSet presAssocID="{8D945F4F-F527-4D6F-8D60-FAB27E935004}" presName="parTx" presStyleLbl="revTx" presStyleIdx="0" presStyleCnt="6">
        <dgm:presLayoutVars>
          <dgm:chMax val="0"/>
          <dgm:chPref val="0"/>
        </dgm:presLayoutVars>
      </dgm:prSet>
      <dgm:spPr/>
    </dgm:pt>
    <dgm:pt modelId="{4FEF2185-CBF1-42B3-938E-2EDA5D7EB78A}" type="pres">
      <dgm:prSet presAssocID="{F0CA96A3-2A76-4FB3-89AF-FB61FCD88C48}" presName="sibTrans" presStyleCnt="0"/>
      <dgm:spPr/>
    </dgm:pt>
    <dgm:pt modelId="{0D25E041-EB74-4D0C-9A73-80C631811EC5}" type="pres">
      <dgm:prSet presAssocID="{946F52D6-B32B-4088-95CC-A3513055A032}" presName="compNode" presStyleCnt="0"/>
      <dgm:spPr/>
    </dgm:pt>
    <dgm:pt modelId="{B6A05F07-75CA-4CBE-AD58-0737F3CAFBBE}" type="pres">
      <dgm:prSet presAssocID="{946F52D6-B32B-4088-95CC-A3513055A032}" presName="bgRect" presStyleLbl="bgShp" presStyleIdx="1" presStyleCnt="6"/>
      <dgm:spPr/>
    </dgm:pt>
    <dgm:pt modelId="{E6ACDE05-0C2B-4A6B-952D-7F4658AD4615}" type="pres">
      <dgm:prSet presAssocID="{946F52D6-B32B-4088-95CC-A3513055A032}" presName="iconRect" presStyleLbl="node1" presStyleIdx="1" presStyleCnt="6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Important"/>
        </a:ext>
      </dgm:extLst>
    </dgm:pt>
    <dgm:pt modelId="{811DF3F3-0442-4A5A-AED8-E23AE46CEFC9}" type="pres">
      <dgm:prSet presAssocID="{946F52D6-B32B-4088-95CC-A3513055A032}" presName="spaceRect" presStyleCnt="0"/>
      <dgm:spPr/>
    </dgm:pt>
    <dgm:pt modelId="{63F123AC-1262-4805-9ACD-09D39C070769}" type="pres">
      <dgm:prSet presAssocID="{946F52D6-B32B-4088-95CC-A3513055A032}" presName="parTx" presStyleLbl="revTx" presStyleIdx="1" presStyleCnt="6">
        <dgm:presLayoutVars>
          <dgm:chMax val="0"/>
          <dgm:chPref val="0"/>
        </dgm:presLayoutVars>
      </dgm:prSet>
      <dgm:spPr/>
    </dgm:pt>
    <dgm:pt modelId="{48B3762F-CE35-498F-9C4A-2960E26CC138}" type="pres">
      <dgm:prSet presAssocID="{02862D49-06C6-4F18-A4D8-38CC5E6106F6}" presName="sibTrans" presStyleCnt="0"/>
      <dgm:spPr/>
    </dgm:pt>
    <dgm:pt modelId="{4F3293E9-57F9-4611-B1F9-D10140177902}" type="pres">
      <dgm:prSet presAssocID="{F26A968C-26F8-442E-B02B-5541C0DC5FE6}" presName="compNode" presStyleCnt="0"/>
      <dgm:spPr/>
    </dgm:pt>
    <dgm:pt modelId="{193B5AAE-AAAD-4EE6-9ACB-D0D445EFEE36}" type="pres">
      <dgm:prSet presAssocID="{F26A968C-26F8-442E-B02B-5541C0DC5FE6}" presName="bgRect" presStyleLbl="bgShp" presStyleIdx="2" presStyleCnt="6"/>
      <dgm:spPr/>
    </dgm:pt>
    <dgm:pt modelId="{BD4DC817-3025-49D5-89A0-C41C37B49D3D}" type="pres">
      <dgm:prSet presAssocID="{F26A968C-26F8-442E-B02B-5541C0DC5FE6}" presName="iconRect" presStyleLbl="node1" presStyleIdx="2" presStyleCnt="6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ducation"/>
        </a:ext>
      </dgm:extLst>
    </dgm:pt>
    <dgm:pt modelId="{69633633-6CFF-4890-A2C8-1F2DB1A84064}" type="pres">
      <dgm:prSet presAssocID="{F26A968C-26F8-442E-B02B-5541C0DC5FE6}" presName="spaceRect" presStyleCnt="0"/>
      <dgm:spPr/>
    </dgm:pt>
    <dgm:pt modelId="{F69FD4DE-CA77-4F6C-AF9A-615AD8AB72FA}" type="pres">
      <dgm:prSet presAssocID="{F26A968C-26F8-442E-B02B-5541C0DC5FE6}" presName="parTx" presStyleLbl="revTx" presStyleIdx="2" presStyleCnt="6">
        <dgm:presLayoutVars>
          <dgm:chMax val="0"/>
          <dgm:chPref val="0"/>
        </dgm:presLayoutVars>
      </dgm:prSet>
      <dgm:spPr/>
    </dgm:pt>
    <dgm:pt modelId="{4C18A8AC-C189-4ADA-A590-1CDF00D4B943}" type="pres">
      <dgm:prSet presAssocID="{49B69499-8673-492E-BBD2-E400AA2D78BD}" presName="sibTrans" presStyleCnt="0"/>
      <dgm:spPr/>
    </dgm:pt>
    <dgm:pt modelId="{22AB0B42-5FA2-4817-8333-483974ABEE88}" type="pres">
      <dgm:prSet presAssocID="{D324975B-32C2-47B9-AE0C-E7C568EB6418}" presName="compNode" presStyleCnt="0"/>
      <dgm:spPr/>
    </dgm:pt>
    <dgm:pt modelId="{E0EC8D2E-6378-46FB-B6FE-5FE595D5EC36}" type="pres">
      <dgm:prSet presAssocID="{D324975B-32C2-47B9-AE0C-E7C568EB6418}" presName="bgRect" presStyleLbl="bgShp" presStyleIdx="3" presStyleCnt="6"/>
      <dgm:spPr/>
    </dgm:pt>
    <dgm:pt modelId="{3F381119-E990-482A-9C0C-C195C974D640}" type="pres">
      <dgm:prSet presAssocID="{D324975B-32C2-47B9-AE0C-E7C568EB6418}" presName="iconRect" presStyleLbl="node1" presStyleIdx="3" presStyleCnt="6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tethoscope"/>
        </a:ext>
      </dgm:extLst>
    </dgm:pt>
    <dgm:pt modelId="{94214061-F5FF-41FC-87EC-767F49C19748}" type="pres">
      <dgm:prSet presAssocID="{D324975B-32C2-47B9-AE0C-E7C568EB6418}" presName="spaceRect" presStyleCnt="0"/>
      <dgm:spPr/>
    </dgm:pt>
    <dgm:pt modelId="{CA75DED5-4DDB-4DF0-893B-2E7CF59F4F80}" type="pres">
      <dgm:prSet presAssocID="{D324975B-32C2-47B9-AE0C-E7C568EB6418}" presName="parTx" presStyleLbl="revTx" presStyleIdx="3" presStyleCnt="6">
        <dgm:presLayoutVars>
          <dgm:chMax val="0"/>
          <dgm:chPref val="0"/>
        </dgm:presLayoutVars>
      </dgm:prSet>
      <dgm:spPr/>
    </dgm:pt>
    <dgm:pt modelId="{4B505F32-AF32-4906-9A38-4325F1DF1C98}" type="pres">
      <dgm:prSet presAssocID="{C21372A3-2653-4AF6-A285-0E4D6ED9AF73}" presName="sibTrans" presStyleCnt="0"/>
      <dgm:spPr/>
    </dgm:pt>
    <dgm:pt modelId="{1AB76041-101B-4546-A6B0-DCA344FDD60F}" type="pres">
      <dgm:prSet presAssocID="{AD57C71B-6A11-4757-ABC4-14EC9D4DB72F}" presName="compNode" presStyleCnt="0"/>
      <dgm:spPr/>
    </dgm:pt>
    <dgm:pt modelId="{10376A83-0117-4B4E-A196-A7766E359ABF}" type="pres">
      <dgm:prSet presAssocID="{AD57C71B-6A11-4757-ABC4-14EC9D4DB72F}" presName="bgRect" presStyleLbl="bgShp" presStyleIdx="4" presStyleCnt="6"/>
      <dgm:spPr/>
    </dgm:pt>
    <dgm:pt modelId="{BFF22733-1736-4A4E-9AD9-AA2237EC64E2}" type="pres">
      <dgm:prSet presAssocID="{AD57C71B-6A11-4757-ABC4-14EC9D4DB72F}" presName="iconRect" presStyleLbl="node1" presStyleIdx="4" presStyleCnt="6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ospital First Aid"/>
        </a:ext>
      </dgm:extLst>
    </dgm:pt>
    <dgm:pt modelId="{2ECD7951-16C0-4058-A559-BA2ACA0AF34D}" type="pres">
      <dgm:prSet presAssocID="{AD57C71B-6A11-4757-ABC4-14EC9D4DB72F}" presName="spaceRect" presStyleCnt="0"/>
      <dgm:spPr/>
    </dgm:pt>
    <dgm:pt modelId="{FF62284C-FE54-4003-97B0-6E5D7351CA8A}" type="pres">
      <dgm:prSet presAssocID="{AD57C71B-6A11-4757-ABC4-14EC9D4DB72F}" presName="parTx" presStyleLbl="revTx" presStyleIdx="4" presStyleCnt="6">
        <dgm:presLayoutVars>
          <dgm:chMax val="0"/>
          <dgm:chPref val="0"/>
        </dgm:presLayoutVars>
      </dgm:prSet>
      <dgm:spPr/>
    </dgm:pt>
    <dgm:pt modelId="{3244F637-6C07-4495-9A16-7924C00339BE}" type="pres">
      <dgm:prSet presAssocID="{81AC5DD1-EF6A-46FC-98CB-2FB6DE11C132}" presName="sibTrans" presStyleCnt="0"/>
      <dgm:spPr/>
    </dgm:pt>
    <dgm:pt modelId="{C7979F05-127C-4A34-9A54-6DD1244F7EAA}" type="pres">
      <dgm:prSet presAssocID="{2374C9AA-803E-46FD-9888-7632E7CC8264}" presName="compNode" presStyleCnt="0"/>
      <dgm:spPr/>
    </dgm:pt>
    <dgm:pt modelId="{9FAF657E-03E6-45FF-9A5A-A51212720954}" type="pres">
      <dgm:prSet presAssocID="{2374C9AA-803E-46FD-9888-7632E7CC8264}" presName="bgRect" presStyleLbl="bgShp" presStyleIdx="5" presStyleCnt="6"/>
      <dgm:spPr/>
    </dgm:pt>
    <dgm:pt modelId="{FD0678D0-AF88-416E-9872-A74FAE22943F}" type="pres">
      <dgm:prSet presAssocID="{2374C9AA-803E-46FD-9888-7632E7CC8264}" presName="iconRect" presStyleLbl="node1" presStyleIdx="5" presStyleCnt="6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ransferCall"/>
        </a:ext>
      </dgm:extLst>
    </dgm:pt>
    <dgm:pt modelId="{D92AECB0-B384-4C49-8536-279921D69444}" type="pres">
      <dgm:prSet presAssocID="{2374C9AA-803E-46FD-9888-7632E7CC8264}" presName="spaceRect" presStyleCnt="0"/>
      <dgm:spPr/>
    </dgm:pt>
    <dgm:pt modelId="{2CF66D78-C06A-4685-AF89-70554D9D0443}" type="pres">
      <dgm:prSet presAssocID="{2374C9AA-803E-46FD-9888-7632E7CC8264}" presName="parTx" presStyleLbl="revTx" presStyleIdx="5" presStyleCnt="6">
        <dgm:presLayoutVars>
          <dgm:chMax val="0"/>
          <dgm:chPref val="0"/>
        </dgm:presLayoutVars>
      </dgm:prSet>
      <dgm:spPr/>
    </dgm:pt>
  </dgm:ptLst>
  <dgm:cxnLst>
    <dgm:cxn modelId="{1761920E-4540-4607-B650-CD57455DCB4A}" srcId="{BCAE3272-02EB-4099-9E9E-599153A1D9BE}" destId="{AD57C71B-6A11-4757-ABC4-14EC9D4DB72F}" srcOrd="4" destOrd="0" parTransId="{DC928128-A374-4C8F-87CA-D5DFA203D27E}" sibTransId="{81AC5DD1-EF6A-46FC-98CB-2FB6DE11C132}"/>
    <dgm:cxn modelId="{DE595C70-158A-44B8-A826-AC6692B0CF92}" type="presOf" srcId="{D324975B-32C2-47B9-AE0C-E7C568EB6418}" destId="{CA75DED5-4DDB-4DF0-893B-2E7CF59F4F80}" srcOrd="0" destOrd="0" presId="urn:microsoft.com/office/officeart/2018/2/layout/IconVerticalSolidList"/>
    <dgm:cxn modelId="{8A58CF7B-ACD2-4E1B-9CC8-6F4E426D0FD9}" type="presOf" srcId="{F26A968C-26F8-442E-B02B-5541C0DC5FE6}" destId="{F69FD4DE-CA77-4F6C-AF9A-615AD8AB72FA}" srcOrd="0" destOrd="0" presId="urn:microsoft.com/office/officeart/2018/2/layout/IconVerticalSolidList"/>
    <dgm:cxn modelId="{CFA1CB89-7EA6-45F1-9598-D6B6FCAD9C77}" type="presOf" srcId="{2374C9AA-803E-46FD-9888-7632E7CC8264}" destId="{2CF66D78-C06A-4685-AF89-70554D9D0443}" srcOrd="0" destOrd="0" presId="urn:microsoft.com/office/officeart/2018/2/layout/IconVerticalSolidList"/>
    <dgm:cxn modelId="{3D24F397-9BF4-41B8-8D16-EF8A5320B703}" srcId="{BCAE3272-02EB-4099-9E9E-599153A1D9BE}" destId="{946F52D6-B32B-4088-95CC-A3513055A032}" srcOrd="1" destOrd="0" parTransId="{81703278-E614-498E-B426-8CCD3C0F3E92}" sibTransId="{02862D49-06C6-4F18-A4D8-38CC5E6106F6}"/>
    <dgm:cxn modelId="{E9D02A99-8AA8-47FA-A093-448CA90BEAA5}" srcId="{BCAE3272-02EB-4099-9E9E-599153A1D9BE}" destId="{8D945F4F-F527-4D6F-8D60-FAB27E935004}" srcOrd="0" destOrd="0" parTransId="{3F037E20-7AC3-4E12-AE2F-6677C436B8FB}" sibTransId="{F0CA96A3-2A76-4FB3-89AF-FB61FCD88C48}"/>
    <dgm:cxn modelId="{524474A8-EE72-499E-A7B6-A1E1B007321F}" type="presOf" srcId="{AD57C71B-6A11-4757-ABC4-14EC9D4DB72F}" destId="{FF62284C-FE54-4003-97B0-6E5D7351CA8A}" srcOrd="0" destOrd="0" presId="urn:microsoft.com/office/officeart/2018/2/layout/IconVerticalSolidList"/>
    <dgm:cxn modelId="{2B35C3AE-DE9A-40F7-B84F-E89C7F461A25}" type="presOf" srcId="{8D945F4F-F527-4D6F-8D60-FAB27E935004}" destId="{3745BA04-B521-44A1-ACFB-38FD7AFDCD2D}" srcOrd="0" destOrd="0" presId="urn:microsoft.com/office/officeart/2018/2/layout/IconVerticalSolidList"/>
    <dgm:cxn modelId="{485A42C7-819C-4ACE-9387-07624CF0E410}" type="presOf" srcId="{BCAE3272-02EB-4099-9E9E-599153A1D9BE}" destId="{E206EDBA-3A42-4CE5-8744-ABAA138C4F82}" srcOrd="0" destOrd="0" presId="urn:microsoft.com/office/officeart/2018/2/layout/IconVerticalSolidList"/>
    <dgm:cxn modelId="{8AF5F8D3-7A79-472F-8FF9-A31EC1AA0F5D}" srcId="{BCAE3272-02EB-4099-9E9E-599153A1D9BE}" destId="{D324975B-32C2-47B9-AE0C-E7C568EB6418}" srcOrd="3" destOrd="0" parTransId="{A116DC8D-518F-471E-B612-814770C4AD5F}" sibTransId="{C21372A3-2653-4AF6-A285-0E4D6ED9AF73}"/>
    <dgm:cxn modelId="{A3F7FFF6-10EC-4BAF-BD81-F6848D351D6E}" type="presOf" srcId="{946F52D6-B32B-4088-95CC-A3513055A032}" destId="{63F123AC-1262-4805-9ACD-09D39C070769}" srcOrd="0" destOrd="0" presId="urn:microsoft.com/office/officeart/2018/2/layout/IconVerticalSolidList"/>
    <dgm:cxn modelId="{0C98B5F7-FDD0-4D62-B11F-24EF85649B8A}" srcId="{BCAE3272-02EB-4099-9E9E-599153A1D9BE}" destId="{F26A968C-26F8-442E-B02B-5541C0DC5FE6}" srcOrd="2" destOrd="0" parTransId="{19B4D54E-4307-4759-B69E-06355B87C314}" sibTransId="{49B69499-8673-492E-BBD2-E400AA2D78BD}"/>
    <dgm:cxn modelId="{A2C961F9-2F2B-44DF-AFA3-186F9479A86A}" srcId="{BCAE3272-02EB-4099-9E9E-599153A1D9BE}" destId="{2374C9AA-803E-46FD-9888-7632E7CC8264}" srcOrd="5" destOrd="0" parTransId="{8A3BBD99-C627-48CF-BE76-3FF9676E6E9E}" sibTransId="{3341552F-A1D2-4F6D-84DE-152BDC16908F}"/>
    <dgm:cxn modelId="{39085918-816F-4389-871C-BFBA0D5BEB3D}" type="presParOf" srcId="{E206EDBA-3A42-4CE5-8744-ABAA138C4F82}" destId="{344B3BC9-F6EC-43AD-A1C2-3673AE8AAE5C}" srcOrd="0" destOrd="0" presId="urn:microsoft.com/office/officeart/2018/2/layout/IconVerticalSolidList"/>
    <dgm:cxn modelId="{D073EC28-22AA-4E33-816B-B5D1E833E253}" type="presParOf" srcId="{344B3BC9-F6EC-43AD-A1C2-3673AE8AAE5C}" destId="{7617B9A1-4EA4-4011-8976-6D74D4C004CD}" srcOrd="0" destOrd="0" presId="urn:microsoft.com/office/officeart/2018/2/layout/IconVerticalSolidList"/>
    <dgm:cxn modelId="{AF9C18A6-6A1E-4F43-A482-03B8DB6084BC}" type="presParOf" srcId="{344B3BC9-F6EC-43AD-A1C2-3673AE8AAE5C}" destId="{82B16D46-9D61-4BB9-885F-7435D0AF9E67}" srcOrd="1" destOrd="0" presId="urn:microsoft.com/office/officeart/2018/2/layout/IconVerticalSolidList"/>
    <dgm:cxn modelId="{1B6E4A90-9A6F-448A-9097-F112E81641EE}" type="presParOf" srcId="{344B3BC9-F6EC-43AD-A1C2-3673AE8AAE5C}" destId="{905D55DD-9553-44A4-85D4-8B50CE5BE2CB}" srcOrd="2" destOrd="0" presId="urn:microsoft.com/office/officeart/2018/2/layout/IconVerticalSolidList"/>
    <dgm:cxn modelId="{89ACA78E-2637-437D-AFEC-C25E7B894005}" type="presParOf" srcId="{344B3BC9-F6EC-43AD-A1C2-3673AE8AAE5C}" destId="{3745BA04-B521-44A1-ACFB-38FD7AFDCD2D}" srcOrd="3" destOrd="0" presId="urn:microsoft.com/office/officeart/2018/2/layout/IconVerticalSolidList"/>
    <dgm:cxn modelId="{A6EB70C5-673D-4DF3-8A3C-76C112CE7705}" type="presParOf" srcId="{E206EDBA-3A42-4CE5-8744-ABAA138C4F82}" destId="{4FEF2185-CBF1-42B3-938E-2EDA5D7EB78A}" srcOrd="1" destOrd="0" presId="urn:microsoft.com/office/officeart/2018/2/layout/IconVerticalSolidList"/>
    <dgm:cxn modelId="{C7A6884B-709F-4819-9D86-004C6FFC093B}" type="presParOf" srcId="{E206EDBA-3A42-4CE5-8744-ABAA138C4F82}" destId="{0D25E041-EB74-4D0C-9A73-80C631811EC5}" srcOrd="2" destOrd="0" presId="urn:microsoft.com/office/officeart/2018/2/layout/IconVerticalSolidList"/>
    <dgm:cxn modelId="{07AD4753-BD89-4CCA-8B64-70E79479F2CD}" type="presParOf" srcId="{0D25E041-EB74-4D0C-9A73-80C631811EC5}" destId="{B6A05F07-75CA-4CBE-AD58-0737F3CAFBBE}" srcOrd="0" destOrd="0" presId="urn:microsoft.com/office/officeart/2018/2/layout/IconVerticalSolidList"/>
    <dgm:cxn modelId="{EC4DF144-15B1-43D3-91AE-080DDFE09782}" type="presParOf" srcId="{0D25E041-EB74-4D0C-9A73-80C631811EC5}" destId="{E6ACDE05-0C2B-4A6B-952D-7F4658AD4615}" srcOrd="1" destOrd="0" presId="urn:microsoft.com/office/officeart/2018/2/layout/IconVerticalSolidList"/>
    <dgm:cxn modelId="{C10781D5-F5DC-4880-A486-5BD55051985F}" type="presParOf" srcId="{0D25E041-EB74-4D0C-9A73-80C631811EC5}" destId="{811DF3F3-0442-4A5A-AED8-E23AE46CEFC9}" srcOrd="2" destOrd="0" presId="urn:microsoft.com/office/officeart/2018/2/layout/IconVerticalSolidList"/>
    <dgm:cxn modelId="{EF06DD07-C46C-47A0-9B9E-1345FA7EAE66}" type="presParOf" srcId="{0D25E041-EB74-4D0C-9A73-80C631811EC5}" destId="{63F123AC-1262-4805-9ACD-09D39C070769}" srcOrd="3" destOrd="0" presId="urn:microsoft.com/office/officeart/2018/2/layout/IconVerticalSolidList"/>
    <dgm:cxn modelId="{994AE0C4-C016-4A84-BA5E-E76C558841A7}" type="presParOf" srcId="{E206EDBA-3A42-4CE5-8744-ABAA138C4F82}" destId="{48B3762F-CE35-498F-9C4A-2960E26CC138}" srcOrd="3" destOrd="0" presId="urn:microsoft.com/office/officeart/2018/2/layout/IconVerticalSolidList"/>
    <dgm:cxn modelId="{8C960AB2-F8AE-4C99-AEB8-1FFB0573ABB9}" type="presParOf" srcId="{E206EDBA-3A42-4CE5-8744-ABAA138C4F82}" destId="{4F3293E9-57F9-4611-B1F9-D10140177902}" srcOrd="4" destOrd="0" presId="urn:microsoft.com/office/officeart/2018/2/layout/IconVerticalSolidList"/>
    <dgm:cxn modelId="{E221B08E-794D-4C84-9076-E8545837055A}" type="presParOf" srcId="{4F3293E9-57F9-4611-B1F9-D10140177902}" destId="{193B5AAE-AAAD-4EE6-9ACB-D0D445EFEE36}" srcOrd="0" destOrd="0" presId="urn:microsoft.com/office/officeart/2018/2/layout/IconVerticalSolidList"/>
    <dgm:cxn modelId="{F11384E7-6705-4162-80B4-BC98835B3600}" type="presParOf" srcId="{4F3293E9-57F9-4611-B1F9-D10140177902}" destId="{BD4DC817-3025-49D5-89A0-C41C37B49D3D}" srcOrd="1" destOrd="0" presId="urn:microsoft.com/office/officeart/2018/2/layout/IconVerticalSolidList"/>
    <dgm:cxn modelId="{70EA6F5D-A81E-4D24-ABB8-4D9553986D1F}" type="presParOf" srcId="{4F3293E9-57F9-4611-B1F9-D10140177902}" destId="{69633633-6CFF-4890-A2C8-1F2DB1A84064}" srcOrd="2" destOrd="0" presId="urn:microsoft.com/office/officeart/2018/2/layout/IconVerticalSolidList"/>
    <dgm:cxn modelId="{438120DB-D559-4A98-9FE9-8A159F28C983}" type="presParOf" srcId="{4F3293E9-57F9-4611-B1F9-D10140177902}" destId="{F69FD4DE-CA77-4F6C-AF9A-615AD8AB72FA}" srcOrd="3" destOrd="0" presId="urn:microsoft.com/office/officeart/2018/2/layout/IconVerticalSolidList"/>
    <dgm:cxn modelId="{02960675-69DA-4D14-9185-A929A36EE96E}" type="presParOf" srcId="{E206EDBA-3A42-4CE5-8744-ABAA138C4F82}" destId="{4C18A8AC-C189-4ADA-A590-1CDF00D4B943}" srcOrd="5" destOrd="0" presId="urn:microsoft.com/office/officeart/2018/2/layout/IconVerticalSolidList"/>
    <dgm:cxn modelId="{3BC5DDE4-4B7C-4963-9704-3AC735AD430E}" type="presParOf" srcId="{E206EDBA-3A42-4CE5-8744-ABAA138C4F82}" destId="{22AB0B42-5FA2-4817-8333-483974ABEE88}" srcOrd="6" destOrd="0" presId="urn:microsoft.com/office/officeart/2018/2/layout/IconVerticalSolidList"/>
    <dgm:cxn modelId="{13B2A39C-A88E-4853-AC77-E5DB4ADBD3C5}" type="presParOf" srcId="{22AB0B42-5FA2-4817-8333-483974ABEE88}" destId="{E0EC8D2E-6378-46FB-B6FE-5FE595D5EC36}" srcOrd="0" destOrd="0" presId="urn:microsoft.com/office/officeart/2018/2/layout/IconVerticalSolidList"/>
    <dgm:cxn modelId="{DBC6F9DC-2147-4C15-90F0-1A2138A70426}" type="presParOf" srcId="{22AB0B42-5FA2-4817-8333-483974ABEE88}" destId="{3F381119-E990-482A-9C0C-C195C974D640}" srcOrd="1" destOrd="0" presId="urn:microsoft.com/office/officeart/2018/2/layout/IconVerticalSolidList"/>
    <dgm:cxn modelId="{8C5A8FBE-97CA-4100-8E3C-374BC0F51063}" type="presParOf" srcId="{22AB0B42-5FA2-4817-8333-483974ABEE88}" destId="{94214061-F5FF-41FC-87EC-767F49C19748}" srcOrd="2" destOrd="0" presId="urn:microsoft.com/office/officeart/2018/2/layout/IconVerticalSolidList"/>
    <dgm:cxn modelId="{D946D697-9347-4528-B28A-679489293C4F}" type="presParOf" srcId="{22AB0B42-5FA2-4817-8333-483974ABEE88}" destId="{CA75DED5-4DDB-4DF0-893B-2E7CF59F4F80}" srcOrd="3" destOrd="0" presId="urn:microsoft.com/office/officeart/2018/2/layout/IconVerticalSolidList"/>
    <dgm:cxn modelId="{D9FEEBEE-01EA-4910-8B9D-8ADDE60829EC}" type="presParOf" srcId="{E206EDBA-3A42-4CE5-8744-ABAA138C4F82}" destId="{4B505F32-AF32-4906-9A38-4325F1DF1C98}" srcOrd="7" destOrd="0" presId="urn:microsoft.com/office/officeart/2018/2/layout/IconVerticalSolidList"/>
    <dgm:cxn modelId="{AA438EE9-BD38-49AD-964F-0003D0C6832A}" type="presParOf" srcId="{E206EDBA-3A42-4CE5-8744-ABAA138C4F82}" destId="{1AB76041-101B-4546-A6B0-DCA344FDD60F}" srcOrd="8" destOrd="0" presId="urn:microsoft.com/office/officeart/2018/2/layout/IconVerticalSolidList"/>
    <dgm:cxn modelId="{CE489C8C-D64C-47FC-BDE7-718C2141726D}" type="presParOf" srcId="{1AB76041-101B-4546-A6B0-DCA344FDD60F}" destId="{10376A83-0117-4B4E-A196-A7766E359ABF}" srcOrd="0" destOrd="0" presId="urn:microsoft.com/office/officeart/2018/2/layout/IconVerticalSolidList"/>
    <dgm:cxn modelId="{DCFDAC1E-5A72-4812-9BD2-46A703BE568B}" type="presParOf" srcId="{1AB76041-101B-4546-A6B0-DCA344FDD60F}" destId="{BFF22733-1736-4A4E-9AD9-AA2237EC64E2}" srcOrd="1" destOrd="0" presId="urn:microsoft.com/office/officeart/2018/2/layout/IconVerticalSolidList"/>
    <dgm:cxn modelId="{28C3A46B-29F8-42A1-B907-A8F67A397860}" type="presParOf" srcId="{1AB76041-101B-4546-A6B0-DCA344FDD60F}" destId="{2ECD7951-16C0-4058-A559-BA2ACA0AF34D}" srcOrd="2" destOrd="0" presId="urn:microsoft.com/office/officeart/2018/2/layout/IconVerticalSolidList"/>
    <dgm:cxn modelId="{D702CED7-2293-427E-9C34-5707DC65873E}" type="presParOf" srcId="{1AB76041-101B-4546-A6B0-DCA344FDD60F}" destId="{FF62284C-FE54-4003-97B0-6E5D7351CA8A}" srcOrd="3" destOrd="0" presId="urn:microsoft.com/office/officeart/2018/2/layout/IconVerticalSolidList"/>
    <dgm:cxn modelId="{491B1603-2B75-4F8A-A817-6D9B01396AE1}" type="presParOf" srcId="{E206EDBA-3A42-4CE5-8744-ABAA138C4F82}" destId="{3244F637-6C07-4495-9A16-7924C00339BE}" srcOrd="9" destOrd="0" presId="urn:microsoft.com/office/officeart/2018/2/layout/IconVerticalSolidList"/>
    <dgm:cxn modelId="{0466FC0D-72FE-44CF-9713-D566FCE08FAC}" type="presParOf" srcId="{E206EDBA-3A42-4CE5-8744-ABAA138C4F82}" destId="{C7979F05-127C-4A34-9A54-6DD1244F7EAA}" srcOrd="10" destOrd="0" presId="urn:microsoft.com/office/officeart/2018/2/layout/IconVerticalSolidList"/>
    <dgm:cxn modelId="{8697A035-27BC-43A9-A387-106C5EAA7AAA}" type="presParOf" srcId="{C7979F05-127C-4A34-9A54-6DD1244F7EAA}" destId="{9FAF657E-03E6-45FF-9A5A-A51212720954}" srcOrd="0" destOrd="0" presId="urn:microsoft.com/office/officeart/2018/2/layout/IconVerticalSolidList"/>
    <dgm:cxn modelId="{133BD421-2757-4547-868B-C76FA94D2EA3}" type="presParOf" srcId="{C7979F05-127C-4A34-9A54-6DD1244F7EAA}" destId="{FD0678D0-AF88-416E-9872-A74FAE22943F}" srcOrd="1" destOrd="0" presId="urn:microsoft.com/office/officeart/2018/2/layout/IconVerticalSolidList"/>
    <dgm:cxn modelId="{14157073-A668-4A56-9116-354C78B38090}" type="presParOf" srcId="{C7979F05-127C-4A34-9A54-6DD1244F7EAA}" destId="{D92AECB0-B384-4C49-8536-279921D69444}" srcOrd="2" destOrd="0" presId="urn:microsoft.com/office/officeart/2018/2/layout/IconVerticalSolidList"/>
    <dgm:cxn modelId="{1917BA1A-060B-4339-BBCA-819D66742E7D}" type="presParOf" srcId="{C7979F05-127C-4A34-9A54-6DD1244F7EAA}" destId="{2CF66D78-C06A-4685-AF89-70554D9D0443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9FEBF8-3130-4EA3-8858-A42398640357}">
      <dsp:nvSpPr>
        <dsp:cNvPr id="0" name=""/>
        <dsp:cNvSpPr/>
      </dsp:nvSpPr>
      <dsp:spPr>
        <a:xfrm>
          <a:off x="340833" y="996928"/>
          <a:ext cx="1059398" cy="1059398"/>
        </a:xfrm>
        <a:prstGeom prst="round2DiagRect">
          <a:avLst>
            <a:gd name="adj1" fmla="val 29727"/>
            <a:gd name="adj2" fmla="val 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06B6D5B-E755-4DC4-928C-4B244A604D70}">
      <dsp:nvSpPr>
        <dsp:cNvPr id="0" name=""/>
        <dsp:cNvSpPr/>
      </dsp:nvSpPr>
      <dsp:spPr>
        <a:xfrm>
          <a:off x="566607" y="1222702"/>
          <a:ext cx="607851" cy="60785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F655ED7-0D05-4FD1-B12C-AC644CE51CD2}">
      <dsp:nvSpPr>
        <dsp:cNvPr id="0" name=""/>
        <dsp:cNvSpPr/>
      </dsp:nvSpPr>
      <dsp:spPr>
        <a:xfrm>
          <a:off x="2173" y="2386303"/>
          <a:ext cx="1736718" cy="6946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300" kern="1200"/>
            <a:t>Nurse Education Program</a:t>
          </a:r>
        </a:p>
      </dsp:txBody>
      <dsp:txXfrm>
        <a:off x="2173" y="2386303"/>
        <a:ext cx="1736718" cy="694687"/>
      </dsp:txXfrm>
    </dsp:sp>
    <dsp:sp modelId="{DC25B09D-6420-4C86-BA19-E7135BB63368}">
      <dsp:nvSpPr>
        <dsp:cNvPr id="0" name=""/>
        <dsp:cNvSpPr/>
      </dsp:nvSpPr>
      <dsp:spPr>
        <a:xfrm>
          <a:off x="2381478" y="996928"/>
          <a:ext cx="1059398" cy="1059398"/>
        </a:xfrm>
        <a:prstGeom prst="round2DiagRect">
          <a:avLst>
            <a:gd name="adj1" fmla="val 29727"/>
            <a:gd name="adj2" fmla="val 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597139F-5806-4E44-AB47-09D8AF160428}">
      <dsp:nvSpPr>
        <dsp:cNvPr id="0" name=""/>
        <dsp:cNvSpPr/>
      </dsp:nvSpPr>
      <dsp:spPr>
        <a:xfrm>
          <a:off x="2607251" y="1222702"/>
          <a:ext cx="607851" cy="607851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93423EE-1579-4B3E-9FFD-AF16A9688044}">
      <dsp:nvSpPr>
        <dsp:cNvPr id="0" name=""/>
        <dsp:cNvSpPr/>
      </dsp:nvSpPr>
      <dsp:spPr>
        <a:xfrm>
          <a:off x="2042818" y="2386303"/>
          <a:ext cx="1736718" cy="6946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300" kern="1200"/>
            <a:t>Script provided for most frequent reason for refusals.</a:t>
          </a:r>
        </a:p>
      </dsp:txBody>
      <dsp:txXfrm>
        <a:off x="2042818" y="2386303"/>
        <a:ext cx="1736718" cy="694687"/>
      </dsp:txXfrm>
    </dsp:sp>
    <dsp:sp modelId="{74374F44-5E56-4297-9795-AE58BF7C3036}">
      <dsp:nvSpPr>
        <dsp:cNvPr id="0" name=""/>
        <dsp:cNvSpPr/>
      </dsp:nvSpPr>
      <dsp:spPr>
        <a:xfrm>
          <a:off x="4422123" y="996928"/>
          <a:ext cx="1059398" cy="1059398"/>
        </a:xfrm>
        <a:prstGeom prst="round2DiagRect">
          <a:avLst>
            <a:gd name="adj1" fmla="val 29727"/>
            <a:gd name="adj2" fmla="val 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9D92BA4-D75B-4AEC-BE59-739ED412983F}">
      <dsp:nvSpPr>
        <dsp:cNvPr id="0" name=""/>
        <dsp:cNvSpPr/>
      </dsp:nvSpPr>
      <dsp:spPr>
        <a:xfrm>
          <a:off x="4647896" y="1222702"/>
          <a:ext cx="607851" cy="607851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88B9F2E-05BE-404F-9B4F-A2830A8B45AC}">
      <dsp:nvSpPr>
        <dsp:cNvPr id="0" name=""/>
        <dsp:cNvSpPr/>
      </dsp:nvSpPr>
      <dsp:spPr>
        <a:xfrm>
          <a:off x="4083462" y="2386303"/>
          <a:ext cx="1736718" cy="6946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300" kern="1200"/>
            <a:t>Handout from CDC provided to patient</a:t>
          </a:r>
        </a:p>
      </dsp:txBody>
      <dsp:txXfrm>
        <a:off x="4083462" y="2386303"/>
        <a:ext cx="1736718" cy="694687"/>
      </dsp:txXfrm>
    </dsp:sp>
    <dsp:sp modelId="{14F29FF5-D858-49BF-AA64-AC42FE174942}">
      <dsp:nvSpPr>
        <dsp:cNvPr id="0" name=""/>
        <dsp:cNvSpPr/>
      </dsp:nvSpPr>
      <dsp:spPr>
        <a:xfrm>
          <a:off x="6462767" y="996928"/>
          <a:ext cx="1059398" cy="1059398"/>
        </a:xfrm>
        <a:prstGeom prst="round2DiagRect">
          <a:avLst>
            <a:gd name="adj1" fmla="val 29727"/>
            <a:gd name="adj2" fmla="val 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A3C32F2-BB7C-4094-BFEF-F9A9E78FFD7C}">
      <dsp:nvSpPr>
        <dsp:cNvPr id="0" name=""/>
        <dsp:cNvSpPr/>
      </dsp:nvSpPr>
      <dsp:spPr>
        <a:xfrm>
          <a:off x="6688540" y="1222702"/>
          <a:ext cx="607851" cy="607851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81D9654-D67D-4AC0-885B-3D656C9019A3}">
      <dsp:nvSpPr>
        <dsp:cNvPr id="0" name=""/>
        <dsp:cNvSpPr/>
      </dsp:nvSpPr>
      <dsp:spPr>
        <a:xfrm>
          <a:off x="6124107" y="2386303"/>
          <a:ext cx="1736718" cy="6946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300" kern="1200"/>
            <a:t>Documentation standardized for patient refusal.</a:t>
          </a:r>
        </a:p>
      </dsp:txBody>
      <dsp:txXfrm>
        <a:off x="6124107" y="2386303"/>
        <a:ext cx="1736718" cy="694687"/>
      </dsp:txXfrm>
    </dsp:sp>
    <dsp:sp modelId="{3FCA97FD-9496-4E10-864A-CA45D3E62710}">
      <dsp:nvSpPr>
        <dsp:cNvPr id="0" name=""/>
        <dsp:cNvSpPr/>
      </dsp:nvSpPr>
      <dsp:spPr>
        <a:xfrm>
          <a:off x="8503412" y="996928"/>
          <a:ext cx="1059398" cy="1059398"/>
        </a:xfrm>
        <a:prstGeom prst="round2DiagRect">
          <a:avLst>
            <a:gd name="adj1" fmla="val 29727"/>
            <a:gd name="adj2" fmla="val 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518ABA1-795A-494A-A90C-8C65057C3E5E}">
      <dsp:nvSpPr>
        <dsp:cNvPr id="0" name=""/>
        <dsp:cNvSpPr/>
      </dsp:nvSpPr>
      <dsp:spPr>
        <a:xfrm>
          <a:off x="8729185" y="1222702"/>
          <a:ext cx="607851" cy="607851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A0A6C1E-8B1D-43B7-B703-8106D1D02217}">
      <dsp:nvSpPr>
        <dsp:cNvPr id="0" name=""/>
        <dsp:cNvSpPr/>
      </dsp:nvSpPr>
      <dsp:spPr>
        <a:xfrm>
          <a:off x="8164751" y="2386303"/>
          <a:ext cx="1736718" cy="6946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300" kern="1200"/>
            <a:t>Weekly refusal rates sent to VTE champions</a:t>
          </a:r>
        </a:p>
      </dsp:txBody>
      <dsp:txXfrm>
        <a:off x="8164751" y="2386303"/>
        <a:ext cx="1736718" cy="694687"/>
      </dsp:txXfrm>
    </dsp:sp>
    <dsp:sp modelId="{504B1A30-E1CC-4C14-9EB6-5016026C01B5}">
      <dsp:nvSpPr>
        <dsp:cNvPr id="0" name=""/>
        <dsp:cNvSpPr/>
      </dsp:nvSpPr>
      <dsp:spPr>
        <a:xfrm>
          <a:off x="10544056" y="996928"/>
          <a:ext cx="1059398" cy="1059398"/>
        </a:xfrm>
        <a:prstGeom prst="round2DiagRect">
          <a:avLst>
            <a:gd name="adj1" fmla="val 29727"/>
            <a:gd name="adj2" fmla="val 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437BCC3-E640-4CDC-B196-B057A9087AC8}">
      <dsp:nvSpPr>
        <dsp:cNvPr id="0" name=""/>
        <dsp:cNvSpPr/>
      </dsp:nvSpPr>
      <dsp:spPr>
        <a:xfrm>
          <a:off x="10769830" y="1222702"/>
          <a:ext cx="607851" cy="607851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CF489BE-0E1A-4D83-A96C-D3DD9DAFE721}">
      <dsp:nvSpPr>
        <dsp:cNvPr id="0" name=""/>
        <dsp:cNvSpPr/>
      </dsp:nvSpPr>
      <dsp:spPr>
        <a:xfrm>
          <a:off x="10205396" y="2386303"/>
          <a:ext cx="1736718" cy="6946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300" kern="1200"/>
            <a:t>Follow up e-mails sent to RN’s</a:t>
          </a:r>
        </a:p>
      </dsp:txBody>
      <dsp:txXfrm>
        <a:off x="10205396" y="2386303"/>
        <a:ext cx="1736718" cy="69468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17B9A1-4EA4-4011-8976-6D74D4C004CD}">
      <dsp:nvSpPr>
        <dsp:cNvPr id="0" name=""/>
        <dsp:cNvSpPr/>
      </dsp:nvSpPr>
      <dsp:spPr>
        <a:xfrm>
          <a:off x="0" y="1903"/>
          <a:ext cx="6513603" cy="811257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2B16D46-9D61-4BB9-885F-7435D0AF9E67}">
      <dsp:nvSpPr>
        <dsp:cNvPr id="0" name=""/>
        <dsp:cNvSpPr/>
      </dsp:nvSpPr>
      <dsp:spPr>
        <a:xfrm>
          <a:off x="245405" y="184436"/>
          <a:ext cx="446191" cy="44619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745BA04-B521-44A1-ACFB-38FD7AFDCD2D}">
      <dsp:nvSpPr>
        <dsp:cNvPr id="0" name=""/>
        <dsp:cNvSpPr/>
      </dsp:nvSpPr>
      <dsp:spPr>
        <a:xfrm>
          <a:off x="937002" y="1903"/>
          <a:ext cx="5576601" cy="8112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858" tIns="85858" rIns="85858" bIns="85858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Risks of VTE</a:t>
          </a:r>
        </a:p>
      </dsp:txBody>
      <dsp:txXfrm>
        <a:off x="937002" y="1903"/>
        <a:ext cx="5576601" cy="811257"/>
      </dsp:txXfrm>
    </dsp:sp>
    <dsp:sp modelId="{B6A05F07-75CA-4CBE-AD58-0737F3CAFBBE}">
      <dsp:nvSpPr>
        <dsp:cNvPr id="0" name=""/>
        <dsp:cNvSpPr/>
      </dsp:nvSpPr>
      <dsp:spPr>
        <a:xfrm>
          <a:off x="0" y="1015975"/>
          <a:ext cx="6513603" cy="811257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6ACDE05-0C2B-4A6B-952D-7F4658AD4615}">
      <dsp:nvSpPr>
        <dsp:cNvPr id="0" name=""/>
        <dsp:cNvSpPr/>
      </dsp:nvSpPr>
      <dsp:spPr>
        <a:xfrm>
          <a:off x="245405" y="1198508"/>
          <a:ext cx="446191" cy="446191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3F123AC-1262-4805-9ACD-09D39C070769}">
      <dsp:nvSpPr>
        <dsp:cNvPr id="0" name=""/>
        <dsp:cNvSpPr/>
      </dsp:nvSpPr>
      <dsp:spPr>
        <a:xfrm>
          <a:off x="937002" y="1015975"/>
          <a:ext cx="5576601" cy="8112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858" tIns="85858" rIns="85858" bIns="85858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Consequences of VTE</a:t>
          </a:r>
        </a:p>
      </dsp:txBody>
      <dsp:txXfrm>
        <a:off x="937002" y="1015975"/>
        <a:ext cx="5576601" cy="811257"/>
      </dsp:txXfrm>
    </dsp:sp>
    <dsp:sp modelId="{193B5AAE-AAAD-4EE6-9ACB-D0D445EFEE36}">
      <dsp:nvSpPr>
        <dsp:cNvPr id="0" name=""/>
        <dsp:cNvSpPr/>
      </dsp:nvSpPr>
      <dsp:spPr>
        <a:xfrm>
          <a:off x="0" y="2030048"/>
          <a:ext cx="6513603" cy="811257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D4DC817-3025-49D5-89A0-C41C37B49D3D}">
      <dsp:nvSpPr>
        <dsp:cNvPr id="0" name=""/>
        <dsp:cNvSpPr/>
      </dsp:nvSpPr>
      <dsp:spPr>
        <a:xfrm>
          <a:off x="245405" y="2212581"/>
          <a:ext cx="446191" cy="446191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69FD4DE-CA77-4F6C-AF9A-615AD8AB72FA}">
      <dsp:nvSpPr>
        <dsp:cNvPr id="0" name=""/>
        <dsp:cNvSpPr/>
      </dsp:nvSpPr>
      <dsp:spPr>
        <a:xfrm>
          <a:off x="937002" y="2030048"/>
          <a:ext cx="5576601" cy="8112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858" tIns="85858" rIns="85858" bIns="85858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VTE Prevention</a:t>
          </a:r>
        </a:p>
      </dsp:txBody>
      <dsp:txXfrm>
        <a:off x="937002" y="2030048"/>
        <a:ext cx="5576601" cy="811257"/>
      </dsp:txXfrm>
    </dsp:sp>
    <dsp:sp modelId="{E0EC8D2E-6378-46FB-B6FE-5FE595D5EC36}">
      <dsp:nvSpPr>
        <dsp:cNvPr id="0" name=""/>
        <dsp:cNvSpPr/>
      </dsp:nvSpPr>
      <dsp:spPr>
        <a:xfrm>
          <a:off x="0" y="3044120"/>
          <a:ext cx="6513603" cy="811257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F381119-E990-482A-9C0C-C195C974D640}">
      <dsp:nvSpPr>
        <dsp:cNvPr id="0" name=""/>
        <dsp:cNvSpPr/>
      </dsp:nvSpPr>
      <dsp:spPr>
        <a:xfrm>
          <a:off x="245405" y="3226653"/>
          <a:ext cx="446191" cy="446191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A75DED5-4DDB-4DF0-893B-2E7CF59F4F80}">
      <dsp:nvSpPr>
        <dsp:cNvPr id="0" name=""/>
        <dsp:cNvSpPr/>
      </dsp:nvSpPr>
      <dsp:spPr>
        <a:xfrm>
          <a:off x="937002" y="3044120"/>
          <a:ext cx="5576601" cy="8112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858" tIns="85858" rIns="85858" bIns="85858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Signs and Symptoms of VTE</a:t>
          </a:r>
        </a:p>
      </dsp:txBody>
      <dsp:txXfrm>
        <a:off x="937002" y="3044120"/>
        <a:ext cx="5576601" cy="811257"/>
      </dsp:txXfrm>
    </dsp:sp>
    <dsp:sp modelId="{10376A83-0117-4B4E-A196-A7766E359ABF}">
      <dsp:nvSpPr>
        <dsp:cNvPr id="0" name=""/>
        <dsp:cNvSpPr/>
      </dsp:nvSpPr>
      <dsp:spPr>
        <a:xfrm>
          <a:off x="0" y="4058192"/>
          <a:ext cx="6513603" cy="811257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FF22733-1736-4A4E-9AD9-AA2237EC64E2}">
      <dsp:nvSpPr>
        <dsp:cNvPr id="0" name=""/>
        <dsp:cNvSpPr/>
      </dsp:nvSpPr>
      <dsp:spPr>
        <a:xfrm>
          <a:off x="245405" y="4240725"/>
          <a:ext cx="446191" cy="446191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F62284C-FE54-4003-97B0-6E5D7351CA8A}">
      <dsp:nvSpPr>
        <dsp:cNvPr id="0" name=""/>
        <dsp:cNvSpPr/>
      </dsp:nvSpPr>
      <dsp:spPr>
        <a:xfrm>
          <a:off x="937002" y="4058192"/>
          <a:ext cx="5576601" cy="8112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858" tIns="85858" rIns="85858" bIns="85858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Importance of seeking medical intervention if VTE is suspected</a:t>
          </a:r>
        </a:p>
      </dsp:txBody>
      <dsp:txXfrm>
        <a:off x="937002" y="4058192"/>
        <a:ext cx="5576601" cy="811257"/>
      </dsp:txXfrm>
    </dsp:sp>
    <dsp:sp modelId="{9FAF657E-03E6-45FF-9A5A-A51212720954}">
      <dsp:nvSpPr>
        <dsp:cNvPr id="0" name=""/>
        <dsp:cNvSpPr/>
      </dsp:nvSpPr>
      <dsp:spPr>
        <a:xfrm>
          <a:off x="0" y="5072264"/>
          <a:ext cx="6513603" cy="811257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D0678D0-AF88-416E-9872-A74FAE22943F}">
      <dsp:nvSpPr>
        <dsp:cNvPr id="0" name=""/>
        <dsp:cNvSpPr/>
      </dsp:nvSpPr>
      <dsp:spPr>
        <a:xfrm>
          <a:off x="245405" y="5254797"/>
          <a:ext cx="446191" cy="446191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CF66D78-C06A-4685-AF89-70554D9D0443}">
      <dsp:nvSpPr>
        <dsp:cNvPr id="0" name=""/>
        <dsp:cNvSpPr/>
      </dsp:nvSpPr>
      <dsp:spPr>
        <a:xfrm>
          <a:off x="937002" y="5072264"/>
          <a:ext cx="5576601" cy="8112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858" tIns="85858" rIns="85858" bIns="85858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Who to contact if VTE is suspected</a:t>
          </a:r>
        </a:p>
      </dsp:txBody>
      <dsp:txXfrm>
        <a:off x="937002" y="5072264"/>
        <a:ext cx="5576601" cy="81125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IconLeafLabelList">
  <dgm:title val="Icon Leaf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round2DiagRect" r:blip="">
            <dgm:adjLst/>
            <dgm:extLst>
              <a:ext uri="{B698B0E9-8C71-41B9-8309-B3DCBF30829C}">
                <dgm1612:spPr xmlns:dgm1612="http://schemas.microsoft.com/office/drawing/2016/12/diagram">
                  <a:prstGeom prst="round2DiagRect">
                    <a:avLst>
                      <a:gd name="adj1" fmla="val 29727"/>
                      <a:gd name="adj2" fmla="val 0"/>
                    </a:avLst>
                  </a:prstGeom>
                </dgm1612:spPr>
              </a:ext>
            </dgm:ext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F3C701-8D80-4B57-8EC1-78C28256A710}" type="datetimeFigureOut">
              <a:rPr lang="en-US"/>
              <a:t>11/27/2019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A47C32-7B4B-4866-9F5C-D15B1B7F2EE8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999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Speaker: Ralph</a:t>
            </a:r>
          </a:p>
          <a:p>
            <a:endParaRPr lang="en-US">
              <a:cs typeface="Calibri"/>
            </a:endParaRPr>
          </a:p>
          <a:p>
            <a:r>
              <a:rPr lang="en-US">
                <a:cs typeface="Calibri"/>
              </a:rPr>
              <a:t>Start the video at 45 seconds and let play for only about 15 seconds.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A47C32-7B4B-4866-9F5C-D15B1B7F2EE8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99297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Speaker: Ralph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A47C32-7B4B-4866-9F5C-D15B1B7F2EE8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9963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Speaker: Ralph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A47C32-7B4B-4866-9F5C-D15B1B7F2EE8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96670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Speaker: Ralph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A47C32-7B4B-4866-9F5C-D15B1B7F2EE8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6765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Speaker: Ralph 1 and 3, Brenda 2 and 4.</a:t>
            </a:r>
          </a:p>
          <a:p>
            <a:endParaRPr lang="en-US">
              <a:cs typeface="Calibri"/>
            </a:endParaRPr>
          </a:p>
          <a:p>
            <a:r>
              <a:rPr lang="en-US">
                <a:cs typeface="Calibri"/>
              </a:rPr>
              <a:t>Check with Brenda about revising Learning Objective #4 to more adequately suggest all that she is teaching (she is also teaching about WHAT patients should learn before being discharged).</a:t>
            </a:r>
          </a:p>
          <a:p>
            <a:endParaRPr lang="en-US">
              <a:cs typeface="Calibri"/>
            </a:endParaRPr>
          </a:p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A47C32-7B4B-4866-9F5C-D15B1B7F2EE8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2926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Speaker: Ralph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A47C32-7B4B-4866-9F5C-D15B1B7F2EE8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56799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Speaker: Ralph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A47C32-7B4B-4866-9F5C-D15B1B7F2EE8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6682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Speaker: Brenda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A47C32-7B4B-4866-9F5C-D15B1B7F2EE8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6809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Speaker: Ralph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A47C32-7B4B-4866-9F5C-D15B1B7F2EE8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21511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Speaker: Brenda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A47C32-7B4B-4866-9F5C-D15B1B7F2EE8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88258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Speaker: Ralph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A47C32-7B4B-4866-9F5C-D15B1B7F2EE8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38240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Speaker: Ralph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A47C32-7B4B-4866-9F5C-D15B1B7F2EE8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9799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Speaker: Ralph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A47C32-7B4B-4866-9F5C-D15B1B7F2EE8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6370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Speaker: Ralph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A47C32-7B4B-4866-9F5C-D15B1B7F2EE8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013109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Speaker: Ralph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A47C32-7B4B-4866-9F5C-D15B1B7F2EE8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095946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Speaker: Ralph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A47C32-7B4B-4866-9F5C-D15B1B7F2EE8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08968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Speaker: Ralph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A47C32-7B4B-4866-9F5C-D15B1B7F2EE8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31904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Speaker: Ralph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A47C32-7B4B-4866-9F5C-D15B1B7F2EE8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32597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Speaker: Ralph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A47C32-7B4B-4866-9F5C-D15B1B7F2EE8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239964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Speaker: Ralph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A47C32-7B4B-4866-9F5C-D15B1B7F2EE8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18147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Speaker: Ralph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A47C32-7B4B-4866-9F5C-D15B1B7F2EE8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250038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Speaker: Ralph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A47C32-7B4B-4866-9F5C-D15B1B7F2EE8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259433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Speaker: Ralph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A47C32-7B4B-4866-9F5C-D15B1B7F2EE8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310457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Speaker: Ralph</a:t>
            </a:r>
          </a:p>
          <a:p>
            <a:endParaRPr lang="en-US">
              <a:cs typeface="Calibri"/>
            </a:endParaRPr>
          </a:p>
          <a:p>
            <a:r>
              <a:rPr lang="en-US">
                <a:cs typeface="Calibri"/>
              </a:rPr>
              <a:t>Revise this question to make clearer.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A47C32-7B4B-4866-9F5C-D15B1B7F2EE8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568826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Speaker: Ralph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A47C32-7B4B-4866-9F5C-D15B1B7F2EE8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68424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Speaker: Ralph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A47C32-7B4B-4866-9F5C-D15B1B7F2EE8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863798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Speaker: Brenda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A47C32-7B4B-4866-9F5C-D15B1B7F2EE8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0527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Speaker: Brenda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A47C32-7B4B-4866-9F5C-D15B1B7F2EE8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419555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Speaker: Brenda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A47C32-7B4B-4866-9F5C-D15B1B7F2EE8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496353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Speaker: Brenda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A47C32-7B4B-4866-9F5C-D15B1B7F2EE8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300618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Speaker: Brenda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A47C32-7B4B-4866-9F5C-D15B1B7F2EE8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89377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Speaker: Brenda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A47C32-7B4B-4866-9F5C-D15B1B7F2EE8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16552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Speaker: Brenda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A47C32-7B4B-4866-9F5C-D15B1B7F2EE8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606122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Speaker: Brenda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A47C32-7B4B-4866-9F5C-D15B1B7F2EE8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093336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Speaker: Brenda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A47C32-7B4B-4866-9F5C-D15B1B7F2EE8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3275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Speaker: Brenda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A47C32-7B4B-4866-9F5C-D15B1B7F2EE8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537502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Speaker: Ralph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A47C32-7B4B-4866-9F5C-D15B1B7F2EE8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722357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 </a:t>
            </a:r>
            <a:r>
              <a:rPr lang="en-US"/>
              <a:t>Speaker: Ralph</a:t>
            </a:r>
          </a:p>
          <a:p>
            <a:endParaRPr lang="en-US">
              <a:cs typeface="Calibri"/>
            </a:endParaRPr>
          </a:p>
          <a:p>
            <a:r>
              <a:rPr lang="en-US"/>
              <a:t>Helen Added.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A47C32-7B4B-4866-9F5C-D15B1B7F2EE8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28414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Speaker: Ralph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A47C32-7B4B-4866-9F5C-D15B1B7F2EE8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49834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11/27/2019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11/27/2019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11/27/2019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11/27/2019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11/27/2019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11/27/2019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11/27/2019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hyperlink" Target="https://www.youtube.com/watch?v=bc3qwUYnYgE&#8203;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sv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estheticsurgeryjournal.com/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sv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sv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46.png"/><Relationship Id="rId4" Type="http://schemas.openxmlformats.org/officeDocument/2006/relationships/notesSlide" Target="../notesSlides/notesSlide39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3207CC6-EAA1-4BFF-A48A-DECAD89727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324"/>
            <a:ext cx="12192000" cy="6861324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3">
            <a:extLst>
              <a:ext uri="{FF2B5EF4-FFF2-40B4-BE49-F238E27FC236}">
                <a16:creationId xmlns:a16="http://schemas.microsoft.com/office/drawing/2014/main" id="{B234A3DD-923D-4166-8B19-7DD589908C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46925" y="-479"/>
            <a:ext cx="9468701" cy="6858478"/>
          </a:xfrm>
          <a:custGeom>
            <a:avLst/>
            <a:gdLst>
              <a:gd name="connsiteX0" fmla="*/ 0 w 8078051"/>
              <a:gd name="connsiteY0" fmla="*/ 0 h 5829300"/>
              <a:gd name="connsiteX1" fmla="*/ 4453793 w 8078051"/>
              <a:gd name="connsiteY1" fmla="*/ 0 h 5829300"/>
              <a:gd name="connsiteX2" fmla="*/ 5363426 w 8078051"/>
              <a:gd name="connsiteY2" fmla="*/ 0 h 5829300"/>
              <a:gd name="connsiteX3" fmla="*/ 5368184 w 8078051"/>
              <a:gd name="connsiteY3" fmla="*/ 0 h 5829300"/>
              <a:gd name="connsiteX4" fmla="*/ 8078051 w 8078051"/>
              <a:gd name="connsiteY4" fmla="*/ 5829300 h 5829300"/>
              <a:gd name="connsiteX5" fmla="*/ 1743926 w 8078051"/>
              <a:gd name="connsiteY5" fmla="*/ 5829300 h 5829300"/>
              <a:gd name="connsiteX6" fmla="*/ 1744148 w 8078051"/>
              <a:gd name="connsiteY6" fmla="*/ 5828822 h 5829300"/>
              <a:gd name="connsiteX7" fmla="*/ 0 w 8078051"/>
              <a:gd name="connsiteY7" fmla="*/ 5828822 h 5829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078051" h="5829300">
                <a:moveTo>
                  <a:pt x="0" y="0"/>
                </a:moveTo>
                <a:lnTo>
                  <a:pt x="4453793" y="0"/>
                </a:lnTo>
                <a:lnTo>
                  <a:pt x="5363426" y="0"/>
                </a:lnTo>
                <a:lnTo>
                  <a:pt x="5368184" y="0"/>
                </a:lnTo>
                <a:lnTo>
                  <a:pt x="8078051" y="5829300"/>
                </a:lnTo>
                <a:lnTo>
                  <a:pt x="1743926" y="5829300"/>
                </a:lnTo>
                <a:lnTo>
                  <a:pt x="1744148" y="5828822"/>
                </a:lnTo>
                <a:lnTo>
                  <a:pt x="0" y="5828822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16">
            <a:extLst>
              <a:ext uri="{FF2B5EF4-FFF2-40B4-BE49-F238E27FC236}">
                <a16:creationId xmlns:a16="http://schemas.microsoft.com/office/drawing/2014/main" id="{F6ACA5AC-3C5D-4994-B40F-FC8349E4D6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-479"/>
            <a:ext cx="9324977" cy="6858479"/>
          </a:xfrm>
          <a:custGeom>
            <a:avLst/>
            <a:gdLst>
              <a:gd name="connsiteX0" fmla="*/ 1246925 w 9324977"/>
              <a:gd name="connsiteY0" fmla="*/ 0 h 6858479"/>
              <a:gd name="connsiteX1" fmla="*/ 5076797 w 9324977"/>
              <a:gd name="connsiteY1" fmla="*/ 0 h 6858479"/>
              <a:gd name="connsiteX2" fmla="*/ 6143025 w 9324977"/>
              <a:gd name="connsiteY2" fmla="*/ 0 h 6858479"/>
              <a:gd name="connsiteX3" fmla="*/ 6148602 w 9324977"/>
              <a:gd name="connsiteY3" fmla="*/ 0 h 6858479"/>
              <a:gd name="connsiteX4" fmla="*/ 9324977 w 9324977"/>
              <a:gd name="connsiteY4" fmla="*/ 6858478 h 6858479"/>
              <a:gd name="connsiteX5" fmla="*/ 3359025 w 9324977"/>
              <a:gd name="connsiteY5" fmla="*/ 6858478 h 6858479"/>
              <a:gd name="connsiteX6" fmla="*/ 3359025 w 9324977"/>
              <a:gd name="connsiteY6" fmla="*/ 6858479 h 6858479"/>
              <a:gd name="connsiteX7" fmla="*/ 0 w 9324977"/>
              <a:gd name="connsiteY7" fmla="*/ 6858479 h 6858479"/>
              <a:gd name="connsiteX8" fmla="*/ 0 w 9324977"/>
              <a:gd name="connsiteY8" fmla="*/ 479 h 6858479"/>
              <a:gd name="connsiteX9" fmla="*/ 1246925 w 9324977"/>
              <a:gd name="connsiteY9" fmla="*/ 479 h 68584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324977" h="6858479">
                <a:moveTo>
                  <a:pt x="1246925" y="0"/>
                </a:moveTo>
                <a:lnTo>
                  <a:pt x="5076797" y="0"/>
                </a:lnTo>
                <a:lnTo>
                  <a:pt x="6143025" y="0"/>
                </a:lnTo>
                <a:lnTo>
                  <a:pt x="6148602" y="0"/>
                </a:lnTo>
                <a:lnTo>
                  <a:pt x="9324977" y="6858478"/>
                </a:lnTo>
                <a:lnTo>
                  <a:pt x="3359025" y="6858478"/>
                </a:lnTo>
                <a:lnTo>
                  <a:pt x="3359025" y="6858479"/>
                </a:lnTo>
                <a:lnTo>
                  <a:pt x="0" y="6858479"/>
                </a:lnTo>
                <a:lnTo>
                  <a:pt x="0" y="479"/>
                </a:lnTo>
                <a:lnTo>
                  <a:pt x="1246925" y="479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51172EA-EE2A-4450-A53E-67ECF37719E5}"/>
              </a:ext>
            </a:extLst>
          </p:cNvPr>
          <p:cNvSpPr txBox="1"/>
          <p:nvPr/>
        </p:nvSpPr>
        <p:spPr>
          <a:xfrm>
            <a:off x="207771" y="974724"/>
            <a:ext cx="6926453" cy="4890861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000" kern="1200">
                <a:solidFill>
                  <a:srgbClr val="FF0000"/>
                </a:solidFill>
                <a:latin typeface="Aharoni"/>
                <a:ea typeface="+mj-ea"/>
                <a:cs typeface="BrowalliaUPC"/>
              </a:rPr>
              <a:t>Venous Thromboembolism on GMS</a:t>
            </a:r>
            <a:r>
              <a:rPr lang="en-US" sz="6000">
                <a:solidFill>
                  <a:srgbClr val="FF0000"/>
                </a:solidFill>
                <a:latin typeface="Aharoni"/>
                <a:ea typeface="+mj-ea"/>
                <a:cs typeface="BrowalliaUPC"/>
              </a:rPr>
              <a:t>:</a:t>
            </a:r>
            <a:endParaRPr lang="en-US" sz="6000" kern="1200">
              <a:solidFill>
                <a:srgbClr val="FF0000"/>
              </a:solidFill>
              <a:latin typeface="Aharoni"/>
              <a:ea typeface="+mj-ea"/>
              <a:cs typeface="BrowalliaUPC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000" kern="1200">
                <a:latin typeface="Aharoni"/>
                <a:ea typeface="+mj-ea"/>
                <a:cs typeface="BrowalliaUPC"/>
              </a:rPr>
              <a:t>Can we make a difference?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FB60531-0682-42EF-9391-A9C4E4E90114}"/>
              </a:ext>
            </a:extLst>
          </p:cNvPr>
          <p:cNvSpPr txBox="1"/>
          <p:nvPr/>
        </p:nvSpPr>
        <p:spPr>
          <a:xfrm>
            <a:off x="5148072" y="5707350"/>
            <a:ext cx="5297676" cy="1155525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4800" kern="1200">
                <a:latin typeface="Angsana New"/>
                <a:cs typeface="Angsana New"/>
              </a:rPr>
              <a:t>Brenda Bailey, RN </a:t>
            </a:r>
            <a:endParaRPr lang="en-US"/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4800" kern="1200">
                <a:latin typeface="Angsana New"/>
                <a:cs typeface="Angsana New"/>
              </a:rPr>
              <a:t>and Ralph Blair, MD</a:t>
            </a:r>
            <a:endParaRPr lang="en-US"/>
          </a:p>
        </p:txBody>
      </p:sp>
      <p:pic>
        <p:nvPicPr>
          <p:cNvPr id="2" name="Picture 2" descr="A picture containing indoor, red, orange, table&#10;&#10;Description generated with very high confidence">
            <a:extLst>
              <a:ext uri="{FF2B5EF4-FFF2-40B4-BE49-F238E27FC236}">
                <a16:creationId xmlns:a16="http://schemas.microsoft.com/office/drawing/2014/main" id="{78A71F77-1993-4CBA-9A87-01222FE04B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-1500000">
            <a:off x="8684223" y="-2568374"/>
            <a:ext cx="10480854" cy="7728421"/>
          </a:xfrm>
          <a:prstGeom prst="rect">
            <a:avLst/>
          </a:prstGeom>
        </p:spPr>
      </p:pic>
      <p:pic>
        <p:nvPicPr>
          <p:cNvPr id="11" name="Picture 2" descr="A picture containing indoor, red, orange, table&#10;&#10;Description generated with very high confidence">
            <a:extLst>
              <a:ext uri="{FF2B5EF4-FFF2-40B4-BE49-F238E27FC236}">
                <a16:creationId xmlns:a16="http://schemas.microsoft.com/office/drawing/2014/main" id="{01D99019-C900-4014-8476-47B731E6887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36" t="93474" r="-93" b="168"/>
          <a:stretch/>
        </p:blipFill>
        <p:spPr>
          <a:xfrm rot="120000" flipV="1">
            <a:off x="10978886" y="6448434"/>
            <a:ext cx="9078437" cy="712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572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765F4110-C0FC-4D61-ACD2-A7C950EAE9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4708357" y="3509963"/>
            <a:ext cx="7092215" cy="2967839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EF1804D-02D8-4014-B7E6-B706E46EBED4}"/>
              </a:ext>
            </a:extLst>
          </p:cNvPr>
          <p:cNvSpPr txBox="1">
            <a:spLocks/>
          </p:cNvSpPr>
          <p:nvPr/>
        </p:nvSpPr>
        <p:spPr>
          <a:xfrm>
            <a:off x="4949934" y="3741067"/>
            <a:ext cx="6781588" cy="154476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6600" b="1" kern="1200">
                <a:solidFill>
                  <a:srgbClr val="C00000"/>
                </a:solidFill>
                <a:latin typeface="Aharoni"/>
                <a:cs typeface="Aharoni"/>
              </a:rPr>
              <a:t>JEROME KERSEY</a:t>
            </a:r>
            <a:endParaRPr lang="en-US" sz="6600" kern="1200">
              <a:solidFill>
                <a:srgbClr val="C00000"/>
              </a:solidFill>
              <a:latin typeface="Aharoni"/>
              <a:cs typeface="Aharoni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C94CBDB-A76C-499E-95AB-C0A049E315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138287" y="5443086"/>
            <a:ext cx="64008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3" descr="A basketball player in front of a crowd&#10;&#10;Description generated with very high confidence">
            <a:extLst>
              <a:ext uri="{FF2B5EF4-FFF2-40B4-BE49-F238E27FC236}">
                <a16:creationId xmlns:a16="http://schemas.microsoft.com/office/drawing/2014/main" id="{FD049E2D-99B1-45BF-8744-252BF603617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535" r="-3" b="-3"/>
          <a:stretch/>
        </p:blipFill>
        <p:spPr>
          <a:xfrm>
            <a:off x="317635" y="321733"/>
            <a:ext cx="4160452" cy="621453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A60FEFE-6C00-447D-A2F8-8ACDF8A4D3C7}"/>
              </a:ext>
            </a:extLst>
          </p:cNvPr>
          <p:cNvSpPr txBox="1"/>
          <p:nvPr/>
        </p:nvSpPr>
        <p:spPr>
          <a:xfrm>
            <a:off x="7826541" y="5691098"/>
            <a:ext cx="1337498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>
                <a:solidFill>
                  <a:schemeClr val="bg1"/>
                </a:solidFill>
                <a:latin typeface="Arial"/>
                <a:cs typeface="Arial"/>
                <a:hlinkClick r:id="rId4"/>
              </a:rPr>
              <a:t>A Video</a:t>
            </a:r>
            <a:endParaRPr lang="en-US" sz="2400">
              <a:solidFill>
                <a:schemeClr val="bg1"/>
              </a:solidFill>
              <a:latin typeface="Arial"/>
              <a:cs typeface="Arial"/>
            </a:endParaRPr>
          </a:p>
        </p:txBody>
      </p:sp>
      <p:pic>
        <p:nvPicPr>
          <p:cNvPr id="9" name="Picture 9" descr="A person posing for the camera&#10;&#10;Description generated with very high confidence">
            <a:extLst>
              <a:ext uri="{FF2B5EF4-FFF2-40B4-BE49-F238E27FC236}">
                <a16:creationId xmlns:a16="http://schemas.microsoft.com/office/drawing/2014/main" id="{255AB4EC-1364-44CE-AAA8-4D4F9811986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9986" b="37121"/>
          <a:stretch/>
        </p:blipFill>
        <p:spPr>
          <a:xfrm>
            <a:off x="4640352" y="320735"/>
            <a:ext cx="3968750" cy="3017844"/>
          </a:xfrm>
          <a:prstGeom prst="rect">
            <a:avLst/>
          </a:prstGeom>
        </p:spPr>
      </p:pic>
      <p:pic>
        <p:nvPicPr>
          <p:cNvPr id="11" name="Picture 11" descr="A person standing in front of a crowd&#10;&#10;Description generated with very high confidence">
            <a:extLst>
              <a:ext uri="{FF2B5EF4-FFF2-40B4-BE49-F238E27FC236}">
                <a16:creationId xmlns:a16="http://schemas.microsoft.com/office/drawing/2014/main" id="{C61E080B-F107-430F-ADA4-ABE91445C6C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8994" t="446" r="5029" b="5686"/>
          <a:stretch/>
        </p:blipFill>
        <p:spPr>
          <a:xfrm>
            <a:off x="8674179" y="320135"/>
            <a:ext cx="3199014" cy="3010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79740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3207CC6-EAA1-4BFF-A48A-DECAD89727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324"/>
            <a:ext cx="12192000" cy="6861324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3">
            <a:extLst>
              <a:ext uri="{FF2B5EF4-FFF2-40B4-BE49-F238E27FC236}">
                <a16:creationId xmlns:a16="http://schemas.microsoft.com/office/drawing/2014/main" id="{B234A3DD-923D-4166-8B19-7DD589908C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46925" y="-479"/>
            <a:ext cx="9468701" cy="6858478"/>
          </a:xfrm>
          <a:custGeom>
            <a:avLst/>
            <a:gdLst>
              <a:gd name="connsiteX0" fmla="*/ 0 w 8078051"/>
              <a:gd name="connsiteY0" fmla="*/ 0 h 5829300"/>
              <a:gd name="connsiteX1" fmla="*/ 4453793 w 8078051"/>
              <a:gd name="connsiteY1" fmla="*/ 0 h 5829300"/>
              <a:gd name="connsiteX2" fmla="*/ 5363426 w 8078051"/>
              <a:gd name="connsiteY2" fmla="*/ 0 h 5829300"/>
              <a:gd name="connsiteX3" fmla="*/ 5368184 w 8078051"/>
              <a:gd name="connsiteY3" fmla="*/ 0 h 5829300"/>
              <a:gd name="connsiteX4" fmla="*/ 8078051 w 8078051"/>
              <a:gd name="connsiteY4" fmla="*/ 5829300 h 5829300"/>
              <a:gd name="connsiteX5" fmla="*/ 1743926 w 8078051"/>
              <a:gd name="connsiteY5" fmla="*/ 5829300 h 5829300"/>
              <a:gd name="connsiteX6" fmla="*/ 1744148 w 8078051"/>
              <a:gd name="connsiteY6" fmla="*/ 5828822 h 5829300"/>
              <a:gd name="connsiteX7" fmla="*/ 0 w 8078051"/>
              <a:gd name="connsiteY7" fmla="*/ 5828822 h 5829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078051" h="5829300">
                <a:moveTo>
                  <a:pt x="0" y="0"/>
                </a:moveTo>
                <a:lnTo>
                  <a:pt x="4453793" y="0"/>
                </a:lnTo>
                <a:lnTo>
                  <a:pt x="5363426" y="0"/>
                </a:lnTo>
                <a:lnTo>
                  <a:pt x="5368184" y="0"/>
                </a:lnTo>
                <a:lnTo>
                  <a:pt x="8078051" y="5829300"/>
                </a:lnTo>
                <a:lnTo>
                  <a:pt x="1743926" y="5829300"/>
                </a:lnTo>
                <a:lnTo>
                  <a:pt x="1744148" y="5828822"/>
                </a:lnTo>
                <a:lnTo>
                  <a:pt x="0" y="5828822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6">
            <a:extLst>
              <a:ext uri="{FF2B5EF4-FFF2-40B4-BE49-F238E27FC236}">
                <a16:creationId xmlns:a16="http://schemas.microsoft.com/office/drawing/2014/main" id="{F6ACA5AC-3C5D-4994-B40F-FC8349E4D6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-479"/>
            <a:ext cx="9324977" cy="6858479"/>
          </a:xfrm>
          <a:custGeom>
            <a:avLst/>
            <a:gdLst>
              <a:gd name="connsiteX0" fmla="*/ 1246925 w 9324977"/>
              <a:gd name="connsiteY0" fmla="*/ 0 h 6858479"/>
              <a:gd name="connsiteX1" fmla="*/ 5076797 w 9324977"/>
              <a:gd name="connsiteY1" fmla="*/ 0 h 6858479"/>
              <a:gd name="connsiteX2" fmla="*/ 6143025 w 9324977"/>
              <a:gd name="connsiteY2" fmla="*/ 0 h 6858479"/>
              <a:gd name="connsiteX3" fmla="*/ 6148602 w 9324977"/>
              <a:gd name="connsiteY3" fmla="*/ 0 h 6858479"/>
              <a:gd name="connsiteX4" fmla="*/ 9324977 w 9324977"/>
              <a:gd name="connsiteY4" fmla="*/ 6858478 h 6858479"/>
              <a:gd name="connsiteX5" fmla="*/ 3359025 w 9324977"/>
              <a:gd name="connsiteY5" fmla="*/ 6858478 h 6858479"/>
              <a:gd name="connsiteX6" fmla="*/ 3359025 w 9324977"/>
              <a:gd name="connsiteY6" fmla="*/ 6858479 h 6858479"/>
              <a:gd name="connsiteX7" fmla="*/ 0 w 9324977"/>
              <a:gd name="connsiteY7" fmla="*/ 6858479 h 6858479"/>
              <a:gd name="connsiteX8" fmla="*/ 0 w 9324977"/>
              <a:gd name="connsiteY8" fmla="*/ 479 h 6858479"/>
              <a:gd name="connsiteX9" fmla="*/ 1246925 w 9324977"/>
              <a:gd name="connsiteY9" fmla="*/ 479 h 68584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324977" h="6858479">
                <a:moveTo>
                  <a:pt x="1246925" y="0"/>
                </a:moveTo>
                <a:lnTo>
                  <a:pt x="5076797" y="0"/>
                </a:lnTo>
                <a:lnTo>
                  <a:pt x="6143025" y="0"/>
                </a:lnTo>
                <a:lnTo>
                  <a:pt x="6148602" y="0"/>
                </a:lnTo>
                <a:lnTo>
                  <a:pt x="9324977" y="6858478"/>
                </a:lnTo>
                <a:lnTo>
                  <a:pt x="3359025" y="6858478"/>
                </a:lnTo>
                <a:lnTo>
                  <a:pt x="3359025" y="6858479"/>
                </a:lnTo>
                <a:lnTo>
                  <a:pt x="0" y="6858479"/>
                </a:lnTo>
                <a:lnTo>
                  <a:pt x="0" y="479"/>
                </a:lnTo>
                <a:lnTo>
                  <a:pt x="1246925" y="479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2">
            <a:extLst>
              <a:ext uri="{FF2B5EF4-FFF2-40B4-BE49-F238E27FC236}">
                <a16:creationId xmlns:a16="http://schemas.microsoft.com/office/drawing/2014/main" id="{E6265A3E-8BBE-475A-AA53-A7EB8D755425}"/>
              </a:ext>
            </a:extLst>
          </p:cNvPr>
          <p:cNvSpPr txBox="1">
            <a:spLocks/>
          </p:cNvSpPr>
          <p:nvPr/>
        </p:nvSpPr>
        <p:spPr>
          <a:xfrm>
            <a:off x="7882036" y="86344"/>
            <a:ext cx="4687198" cy="2806309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7200">
                <a:solidFill>
                  <a:srgbClr val="C00000"/>
                </a:solidFill>
                <a:latin typeface="Aharoni"/>
                <a:cs typeface="Calibri Light"/>
              </a:rPr>
              <a:t>CLINICAL </a:t>
            </a:r>
            <a:endParaRPr lang="en-US" sz="7200">
              <a:solidFill>
                <a:srgbClr val="C00000"/>
              </a:solidFill>
              <a:latin typeface="Calibri Light"/>
              <a:cs typeface="Calibri Light"/>
            </a:endParaRPr>
          </a:p>
          <a:p>
            <a:pPr algn="ctr"/>
            <a:r>
              <a:rPr lang="en-US" sz="5400">
                <a:solidFill>
                  <a:srgbClr val="C00000"/>
                </a:solidFill>
                <a:latin typeface="Aharoni"/>
                <a:cs typeface="Calibri Light"/>
              </a:rPr>
              <a:t>VIGNETTE </a:t>
            </a:r>
            <a:r>
              <a:rPr lang="en-US" sz="7200">
                <a:solidFill>
                  <a:srgbClr val="C00000"/>
                </a:solidFill>
                <a:latin typeface="Aharoni"/>
                <a:cs typeface="Calibri Light"/>
              </a:rPr>
              <a:t>1</a:t>
            </a:r>
            <a:endParaRPr lang="en-US" sz="7200">
              <a:cs typeface="Calibri Ligh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E3D81FC-CA9E-4C01-9C9E-BF7EA3F094D9}"/>
              </a:ext>
            </a:extLst>
          </p:cNvPr>
          <p:cNvSpPr txBox="1"/>
          <p:nvPr/>
        </p:nvSpPr>
        <p:spPr>
          <a:xfrm>
            <a:off x="76200" y="292100"/>
            <a:ext cx="8509000" cy="65556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buChar char="•"/>
            </a:pPr>
            <a:r>
              <a:rPr lang="en-US" sz="3200">
                <a:latin typeface="Arial"/>
                <a:cs typeface="Arial"/>
              </a:rPr>
              <a:t> A 52-year old retired National </a:t>
            </a:r>
            <a:endParaRPr lang="en-US"/>
          </a:p>
          <a:p>
            <a:r>
              <a:rPr lang="en-US" sz="3200">
                <a:latin typeface="Arial"/>
                <a:cs typeface="Arial"/>
              </a:rPr>
              <a:t>Basketball Association (NBA) </a:t>
            </a:r>
            <a:endParaRPr lang="en-US">
              <a:latin typeface="Calibri"/>
              <a:cs typeface="Calibri"/>
            </a:endParaRPr>
          </a:p>
          <a:p>
            <a:r>
              <a:rPr lang="en-US" sz="3200">
                <a:latin typeface="Arial"/>
                <a:cs typeface="Arial"/>
              </a:rPr>
              <a:t>Forward in good health underwent uncomplicated knee surgery. ​</a:t>
            </a:r>
            <a:endParaRPr lang="en-US">
              <a:cs typeface="Calibri"/>
            </a:endParaRPr>
          </a:p>
          <a:p>
            <a:endParaRPr lang="en-US" sz="1200">
              <a:latin typeface="Arial"/>
              <a:cs typeface="Arial"/>
            </a:endParaRPr>
          </a:p>
          <a:p>
            <a:pPr>
              <a:buChar char="•"/>
            </a:pPr>
            <a:r>
              <a:rPr lang="en-US" sz="3200">
                <a:latin typeface="Arial"/>
                <a:cs typeface="Arial"/>
              </a:rPr>
              <a:t> A few days later, he left his work at </a:t>
            </a:r>
          </a:p>
          <a:p>
            <a:r>
              <a:rPr lang="en-US" sz="3200">
                <a:latin typeface="Arial"/>
                <a:cs typeface="Arial"/>
              </a:rPr>
              <a:t>the Portland Trail Blazers office, feeling </a:t>
            </a:r>
            <a:endParaRPr lang="en-US">
              <a:cs typeface="Calibri"/>
            </a:endParaRPr>
          </a:p>
          <a:p>
            <a:r>
              <a:rPr lang="en-US" sz="3200">
                <a:latin typeface="Arial"/>
                <a:cs typeface="Arial"/>
              </a:rPr>
              <a:t>poorly. ​</a:t>
            </a:r>
            <a:endParaRPr lang="en-US">
              <a:cs typeface="Calibri"/>
            </a:endParaRPr>
          </a:p>
          <a:p>
            <a:endParaRPr lang="en-US" sz="1200">
              <a:latin typeface="Arial"/>
              <a:cs typeface="Arial"/>
            </a:endParaRPr>
          </a:p>
          <a:p>
            <a:pPr>
              <a:buChar char="•"/>
            </a:pPr>
            <a:r>
              <a:rPr lang="en-US" sz="3200">
                <a:latin typeface="Arial"/>
                <a:cs typeface="Arial"/>
              </a:rPr>
              <a:t> Later that day, first responders were summoned to his home and took him to a local hospital where he died. ​</a:t>
            </a:r>
          </a:p>
          <a:p>
            <a:endParaRPr lang="en-US" sz="1200">
              <a:latin typeface="Arial"/>
              <a:cs typeface="Arial"/>
            </a:endParaRPr>
          </a:p>
          <a:p>
            <a:pPr>
              <a:buChar char="•"/>
            </a:pPr>
            <a:r>
              <a:rPr lang="en-US" sz="3200">
                <a:latin typeface="Arial"/>
                <a:cs typeface="Arial"/>
              </a:rPr>
              <a:t> At post-mortem, he was found to have a fatal pulmonary embolism.</a:t>
            </a:r>
          </a:p>
        </p:txBody>
      </p:sp>
    </p:spTree>
    <p:extLst>
      <p:ext uri="{BB962C8B-B14F-4D97-AF65-F5344CB8AC3E}">
        <p14:creationId xmlns:p14="http://schemas.microsoft.com/office/powerpoint/2010/main" val="243920908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3207CC6-EAA1-4BFF-A48A-DECAD89727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324"/>
            <a:ext cx="12192000" cy="6861324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3">
            <a:extLst>
              <a:ext uri="{FF2B5EF4-FFF2-40B4-BE49-F238E27FC236}">
                <a16:creationId xmlns:a16="http://schemas.microsoft.com/office/drawing/2014/main" id="{B234A3DD-923D-4166-8B19-7DD589908C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46925" y="-479"/>
            <a:ext cx="9468701" cy="6858478"/>
          </a:xfrm>
          <a:custGeom>
            <a:avLst/>
            <a:gdLst>
              <a:gd name="connsiteX0" fmla="*/ 0 w 8078051"/>
              <a:gd name="connsiteY0" fmla="*/ 0 h 5829300"/>
              <a:gd name="connsiteX1" fmla="*/ 4453793 w 8078051"/>
              <a:gd name="connsiteY1" fmla="*/ 0 h 5829300"/>
              <a:gd name="connsiteX2" fmla="*/ 5363426 w 8078051"/>
              <a:gd name="connsiteY2" fmla="*/ 0 h 5829300"/>
              <a:gd name="connsiteX3" fmla="*/ 5368184 w 8078051"/>
              <a:gd name="connsiteY3" fmla="*/ 0 h 5829300"/>
              <a:gd name="connsiteX4" fmla="*/ 8078051 w 8078051"/>
              <a:gd name="connsiteY4" fmla="*/ 5829300 h 5829300"/>
              <a:gd name="connsiteX5" fmla="*/ 1743926 w 8078051"/>
              <a:gd name="connsiteY5" fmla="*/ 5829300 h 5829300"/>
              <a:gd name="connsiteX6" fmla="*/ 1744148 w 8078051"/>
              <a:gd name="connsiteY6" fmla="*/ 5828822 h 5829300"/>
              <a:gd name="connsiteX7" fmla="*/ 0 w 8078051"/>
              <a:gd name="connsiteY7" fmla="*/ 5828822 h 5829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078051" h="5829300">
                <a:moveTo>
                  <a:pt x="0" y="0"/>
                </a:moveTo>
                <a:lnTo>
                  <a:pt x="4453793" y="0"/>
                </a:lnTo>
                <a:lnTo>
                  <a:pt x="5363426" y="0"/>
                </a:lnTo>
                <a:lnTo>
                  <a:pt x="5368184" y="0"/>
                </a:lnTo>
                <a:lnTo>
                  <a:pt x="8078051" y="5829300"/>
                </a:lnTo>
                <a:lnTo>
                  <a:pt x="1743926" y="5829300"/>
                </a:lnTo>
                <a:lnTo>
                  <a:pt x="1744148" y="5828822"/>
                </a:lnTo>
                <a:lnTo>
                  <a:pt x="0" y="5828822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6">
            <a:extLst>
              <a:ext uri="{FF2B5EF4-FFF2-40B4-BE49-F238E27FC236}">
                <a16:creationId xmlns:a16="http://schemas.microsoft.com/office/drawing/2014/main" id="{F6ACA5AC-3C5D-4994-B40F-FC8349E4D6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-479"/>
            <a:ext cx="9324977" cy="6858479"/>
          </a:xfrm>
          <a:custGeom>
            <a:avLst/>
            <a:gdLst>
              <a:gd name="connsiteX0" fmla="*/ 1246925 w 9324977"/>
              <a:gd name="connsiteY0" fmla="*/ 0 h 6858479"/>
              <a:gd name="connsiteX1" fmla="*/ 5076797 w 9324977"/>
              <a:gd name="connsiteY1" fmla="*/ 0 h 6858479"/>
              <a:gd name="connsiteX2" fmla="*/ 6143025 w 9324977"/>
              <a:gd name="connsiteY2" fmla="*/ 0 h 6858479"/>
              <a:gd name="connsiteX3" fmla="*/ 6148602 w 9324977"/>
              <a:gd name="connsiteY3" fmla="*/ 0 h 6858479"/>
              <a:gd name="connsiteX4" fmla="*/ 9324977 w 9324977"/>
              <a:gd name="connsiteY4" fmla="*/ 6858478 h 6858479"/>
              <a:gd name="connsiteX5" fmla="*/ 3359025 w 9324977"/>
              <a:gd name="connsiteY5" fmla="*/ 6858478 h 6858479"/>
              <a:gd name="connsiteX6" fmla="*/ 3359025 w 9324977"/>
              <a:gd name="connsiteY6" fmla="*/ 6858479 h 6858479"/>
              <a:gd name="connsiteX7" fmla="*/ 0 w 9324977"/>
              <a:gd name="connsiteY7" fmla="*/ 6858479 h 6858479"/>
              <a:gd name="connsiteX8" fmla="*/ 0 w 9324977"/>
              <a:gd name="connsiteY8" fmla="*/ 479 h 6858479"/>
              <a:gd name="connsiteX9" fmla="*/ 1246925 w 9324977"/>
              <a:gd name="connsiteY9" fmla="*/ 479 h 68584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324977" h="6858479">
                <a:moveTo>
                  <a:pt x="1246925" y="0"/>
                </a:moveTo>
                <a:lnTo>
                  <a:pt x="5076797" y="0"/>
                </a:lnTo>
                <a:lnTo>
                  <a:pt x="6143025" y="0"/>
                </a:lnTo>
                <a:lnTo>
                  <a:pt x="6148602" y="0"/>
                </a:lnTo>
                <a:lnTo>
                  <a:pt x="9324977" y="6858478"/>
                </a:lnTo>
                <a:lnTo>
                  <a:pt x="3359025" y="6858478"/>
                </a:lnTo>
                <a:lnTo>
                  <a:pt x="3359025" y="6858479"/>
                </a:lnTo>
                <a:lnTo>
                  <a:pt x="0" y="6858479"/>
                </a:lnTo>
                <a:lnTo>
                  <a:pt x="0" y="479"/>
                </a:lnTo>
                <a:lnTo>
                  <a:pt x="1246925" y="479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2">
            <a:extLst>
              <a:ext uri="{FF2B5EF4-FFF2-40B4-BE49-F238E27FC236}">
                <a16:creationId xmlns:a16="http://schemas.microsoft.com/office/drawing/2014/main" id="{E6265A3E-8BBE-475A-AA53-A7EB8D755425}"/>
              </a:ext>
            </a:extLst>
          </p:cNvPr>
          <p:cNvSpPr txBox="1">
            <a:spLocks/>
          </p:cNvSpPr>
          <p:nvPr/>
        </p:nvSpPr>
        <p:spPr>
          <a:xfrm>
            <a:off x="7882036" y="86344"/>
            <a:ext cx="4687198" cy="2806309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7200">
                <a:solidFill>
                  <a:srgbClr val="C00000"/>
                </a:solidFill>
                <a:latin typeface="Aharoni"/>
                <a:cs typeface="Calibri Light"/>
              </a:rPr>
              <a:t>CLINICAL </a:t>
            </a:r>
            <a:endParaRPr lang="en-US" sz="7200">
              <a:solidFill>
                <a:srgbClr val="C00000"/>
              </a:solidFill>
              <a:latin typeface="Calibri Light"/>
              <a:cs typeface="Calibri Light"/>
            </a:endParaRPr>
          </a:p>
          <a:p>
            <a:pPr algn="ctr"/>
            <a:r>
              <a:rPr lang="en-US" sz="5400">
                <a:solidFill>
                  <a:srgbClr val="C00000"/>
                </a:solidFill>
                <a:latin typeface="Aharoni"/>
                <a:cs typeface="Calibri Light"/>
              </a:rPr>
              <a:t>VIGNETTE 2</a:t>
            </a:r>
            <a:endParaRPr lang="en-US" sz="7200">
              <a:solidFill>
                <a:srgbClr val="C00000"/>
              </a:solidFill>
              <a:latin typeface="Aharoni"/>
              <a:cs typeface="Calibri Ligh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C9F060C-31AD-4C6D-8DA3-32893E23D43A}"/>
              </a:ext>
            </a:extLst>
          </p:cNvPr>
          <p:cNvSpPr txBox="1"/>
          <p:nvPr/>
        </p:nvSpPr>
        <p:spPr>
          <a:xfrm>
            <a:off x="66855" y="239862"/>
            <a:ext cx="8699500" cy="63709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457200" indent="-457200">
              <a:buFont typeface="Arial,Sans-Serif"/>
              <a:buChar char="•"/>
            </a:pPr>
            <a:r>
              <a:rPr lang="en-US" sz="3200">
                <a:latin typeface="Arial"/>
                <a:cs typeface="Arial"/>
              </a:rPr>
              <a:t>A previously healthy 48-year-old </a:t>
            </a:r>
            <a:endParaRPr lang="en-US" sz="3200">
              <a:latin typeface="Calibri"/>
              <a:cs typeface="Calibri"/>
            </a:endParaRPr>
          </a:p>
          <a:p>
            <a:r>
              <a:rPr lang="en-US" sz="3200">
                <a:latin typeface="Arial"/>
                <a:cs typeface="Arial"/>
              </a:rPr>
              <a:t>woman named Barbara s/p routine laparoscopic cholecystectomy one week prior </a:t>
            </a:r>
            <a:endParaRPr lang="en-US" sz="3200">
              <a:latin typeface="Calibri"/>
              <a:cs typeface="Calibri"/>
            </a:endParaRPr>
          </a:p>
          <a:p>
            <a:r>
              <a:rPr lang="en-US" sz="3200">
                <a:latin typeface="Arial"/>
                <a:cs typeface="Arial"/>
              </a:rPr>
              <a:t>suddenly collapses at home while cooking breakfast for her family. </a:t>
            </a:r>
            <a:endParaRPr lang="en-US" sz="3200">
              <a:ea typeface="+mn-lt"/>
              <a:cs typeface="+mn-lt"/>
            </a:endParaRPr>
          </a:p>
          <a:p>
            <a:endParaRPr lang="en-US" sz="1200">
              <a:ea typeface="+mn-lt"/>
              <a:cs typeface="+mn-lt"/>
            </a:endParaRPr>
          </a:p>
          <a:p>
            <a:pPr marL="457200" indent="-457200">
              <a:buFont typeface="Arial,Sans-Serif"/>
              <a:buChar char="•"/>
            </a:pPr>
            <a:r>
              <a:rPr lang="en-US" sz="3200">
                <a:latin typeface="Arial"/>
                <a:cs typeface="Arial"/>
              </a:rPr>
              <a:t>When the Emergency Medical </a:t>
            </a:r>
            <a:endParaRPr lang="en-US" sz="3200">
              <a:latin typeface="Calibri"/>
              <a:cs typeface="Calibri"/>
            </a:endParaRPr>
          </a:p>
          <a:p>
            <a:r>
              <a:rPr lang="en-US" sz="3200">
                <a:latin typeface="Arial"/>
                <a:cs typeface="Arial"/>
              </a:rPr>
              <a:t>Response Team arrives, she is found to be in Pulseless Electrical Activity (PEA) cardiac arrest. </a:t>
            </a:r>
            <a:endParaRPr lang="en-US" sz="3200">
              <a:ea typeface="+mn-lt"/>
              <a:cs typeface="+mn-lt"/>
            </a:endParaRPr>
          </a:p>
          <a:p>
            <a:endParaRPr lang="en-US" sz="1200">
              <a:ea typeface="+mn-lt"/>
              <a:cs typeface="+mn-lt"/>
            </a:endParaRPr>
          </a:p>
          <a:p>
            <a:pPr marL="457200" indent="-457200">
              <a:buFont typeface="Arial,Sans-Serif"/>
              <a:buChar char="•"/>
            </a:pPr>
            <a:r>
              <a:rPr lang="en-US" sz="3200">
                <a:latin typeface="Arial"/>
                <a:cs typeface="Arial"/>
              </a:rPr>
              <a:t>Despite heroic resuscitation efforts, she passes away. </a:t>
            </a:r>
            <a:endParaRPr lang="en-US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7110674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12192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8BD8A1A-510C-44A5-85EE-6D7A90C1D6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7136" y="657844"/>
            <a:ext cx="11354698" cy="888609"/>
          </a:xfrm>
        </p:spPr>
        <p:txBody>
          <a:bodyPr>
            <a:normAutofit/>
          </a:bodyPr>
          <a:lstStyle/>
          <a:p>
            <a:pPr algn="ctr"/>
            <a:r>
              <a:rPr lang="en-US" sz="4800">
                <a:solidFill>
                  <a:srgbClr val="C00000"/>
                </a:solidFill>
                <a:latin typeface="Aharoni"/>
                <a:cs typeface="Calibri Light"/>
              </a:rPr>
              <a:t>What Do They Both Have in Common?</a:t>
            </a:r>
          </a:p>
        </p:txBody>
      </p:sp>
      <p:pic>
        <p:nvPicPr>
          <p:cNvPr id="2" name="Picture 3" descr="A picture containing black, table, sitting, food&#10;&#10;Description generated with very high confidence">
            <a:extLst>
              <a:ext uri="{FF2B5EF4-FFF2-40B4-BE49-F238E27FC236}">
                <a16:creationId xmlns:a16="http://schemas.microsoft.com/office/drawing/2014/main" id="{40C74B7E-6741-4F4C-853C-51C992D7505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61" r="4615" b="17029"/>
          <a:stretch/>
        </p:blipFill>
        <p:spPr>
          <a:xfrm>
            <a:off x="195383" y="1720850"/>
            <a:ext cx="6183193" cy="4674349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5" name="Picture 5" descr="A picture containing animal, indoor, food, sitting&#10;&#10;Description generated with very high confidence">
            <a:extLst>
              <a:ext uri="{FF2B5EF4-FFF2-40B4-BE49-F238E27FC236}">
                <a16:creationId xmlns:a16="http://schemas.microsoft.com/office/drawing/2014/main" id="{1AC946E2-3B80-480B-981B-FBF6E34DE2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2713" y="1720850"/>
            <a:ext cx="5446054" cy="4674349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326352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A67B5B4-3A24-436E-B663-1B2EBFF8A0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324"/>
            <a:ext cx="12192000" cy="6861324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 13">
            <a:extLst>
              <a:ext uri="{FF2B5EF4-FFF2-40B4-BE49-F238E27FC236}">
                <a16:creationId xmlns:a16="http://schemas.microsoft.com/office/drawing/2014/main" id="{987FDF89-C993-41F4-A1B8-DBAFF16008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786754" cy="6858000"/>
          </a:xfrm>
          <a:custGeom>
            <a:avLst/>
            <a:gdLst>
              <a:gd name="connsiteX0" fmla="*/ 0 w 11786754"/>
              <a:gd name="connsiteY0" fmla="*/ 0 h 6858000"/>
              <a:gd name="connsiteX1" fmla="*/ 8610600 w 11786754"/>
              <a:gd name="connsiteY1" fmla="*/ 0 h 6858000"/>
              <a:gd name="connsiteX2" fmla="*/ 11786754 w 11786754"/>
              <a:gd name="connsiteY2" fmla="*/ 6858000 h 6858000"/>
              <a:gd name="connsiteX3" fmla="*/ 0 w 1178675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86754" h="6858000">
                <a:moveTo>
                  <a:pt x="0" y="0"/>
                </a:moveTo>
                <a:lnTo>
                  <a:pt x="8610600" y="0"/>
                </a:lnTo>
                <a:lnTo>
                  <a:pt x="11786754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000000">
              <a:alpha val="2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 11">
            <a:extLst>
              <a:ext uri="{FF2B5EF4-FFF2-40B4-BE49-F238E27FC236}">
                <a16:creationId xmlns:a16="http://schemas.microsoft.com/office/drawing/2014/main" id="{64E585EA-75FD-4025-8270-F66A58A15C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581400" cy="6858000"/>
          </a:xfrm>
          <a:custGeom>
            <a:avLst/>
            <a:gdLst>
              <a:gd name="connsiteX0" fmla="*/ 0 w 3581400"/>
              <a:gd name="connsiteY0" fmla="*/ 0 h 6858000"/>
              <a:gd name="connsiteX1" fmla="*/ 405246 w 3581400"/>
              <a:gd name="connsiteY1" fmla="*/ 0 h 6858000"/>
              <a:gd name="connsiteX2" fmla="*/ 3581400 w 3581400"/>
              <a:gd name="connsiteY2" fmla="*/ 6858000 h 6858000"/>
              <a:gd name="connsiteX3" fmla="*/ 0 w 35814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81400" h="6858000">
                <a:moveTo>
                  <a:pt x="0" y="0"/>
                </a:moveTo>
                <a:lnTo>
                  <a:pt x="405246" y="0"/>
                </a:lnTo>
                <a:lnTo>
                  <a:pt x="35814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000000">
              <a:alpha val="2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ECB5BB18-7C19-453E-A9C7-31EBA3FFFF2F}"/>
              </a:ext>
            </a:extLst>
          </p:cNvPr>
          <p:cNvSpPr txBox="1">
            <a:spLocks/>
          </p:cNvSpPr>
          <p:nvPr/>
        </p:nvSpPr>
        <p:spPr>
          <a:xfrm>
            <a:off x="399882" y="-132092"/>
            <a:ext cx="11680052" cy="213131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>
                <a:solidFill>
                  <a:srgbClr val="C00000"/>
                </a:solidFill>
                <a:latin typeface="Aharoni"/>
                <a:cs typeface="Aharoni"/>
              </a:rPr>
              <a:t>LEARNING OBJECTIVES</a:t>
            </a:r>
            <a:endParaRPr lang="en-US" sz="6600"/>
          </a:p>
          <a:p>
            <a:endParaRPr lang="en-US" sz="3400">
              <a:cs typeface="Calibri Light"/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2DC1256-3AB0-4B9F-BA56-6A666D75746E}"/>
              </a:ext>
            </a:extLst>
          </p:cNvPr>
          <p:cNvSpPr txBox="1">
            <a:spLocks/>
          </p:cNvSpPr>
          <p:nvPr/>
        </p:nvSpPr>
        <p:spPr>
          <a:xfrm>
            <a:off x="325599" y="1712626"/>
            <a:ext cx="11719348" cy="506978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3200">
                <a:latin typeface="Arial"/>
                <a:cs typeface="Arial"/>
              </a:rPr>
              <a:t>1. Describe the </a:t>
            </a:r>
            <a:r>
              <a:rPr lang="en-US" sz="3200" b="1">
                <a:latin typeface="Arial"/>
                <a:cs typeface="Arial"/>
              </a:rPr>
              <a:t>significant incidence of venous thromboembolism (VTE)</a:t>
            </a:r>
            <a:r>
              <a:rPr lang="en-US" sz="3200">
                <a:latin typeface="Arial"/>
                <a:cs typeface="Arial"/>
              </a:rPr>
              <a:t> in hospitalized patients</a:t>
            </a:r>
            <a:endParaRPr lang="en-US" sz="3200">
              <a:ea typeface="+mn-lt"/>
              <a:cs typeface="+mn-lt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en-US" sz="3200">
              <a:ea typeface="+mn-lt"/>
              <a:cs typeface="+mn-lt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3200">
                <a:latin typeface="Arial"/>
                <a:cs typeface="Arial"/>
              </a:rPr>
              <a:t>2. List </a:t>
            </a:r>
            <a:r>
              <a:rPr lang="en-US" sz="3200" b="1">
                <a:latin typeface="Arial"/>
                <a:cs typeface="Arial"/>
              </a:rPr>
              <a:t>risk stratification procedures</a:t>
            </a:r>
            <a:r>
              <a:rPr lang="en-US" sz="3200">
                <a:latin typeface="Arial"/>
                <a:cs typeface="Arial"/>
              </a:rPr>
              <a:t> for VTE in the hospitalized patient</a:t>
            </a:r>
            <a:endParaRPr lang="en-US" sz="3200">
              <a:ea typeface="+mn-lt"/>
              <a:cs typeface="+mn-lt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en-US" sz="3200">
              <a:ea typeface="+mn-lt"/>
              <a:cs typeface="+mn-lt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>
                <a:latin typeface="Arial"/>
                <a:cs typeface="Arial"/>
              </a:rPr>
              <a:t>3. Review </a:t>
            </a:r>
            <a:r>
              <a:rPr lang="en-US" sz="3200" b="1">
                <a:latin typeface="Arial"/>
                <a:cs typeface="Arial"/>
              </a:rPr>
              <a:t>the efficacy of pharmacological VTE prophylaxis</a:t>
            </a:r>
            <a:endParaRPr lang="en-US" sz="3200">
              <a:latin typeface="Calibri"/>
              <a:cs typeface="Calibri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3200">
              <a:latin typeface="Arial"/>
              <a:cs typeface="Arial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>
                <a:latin typeface="Arial"/>
                <a:cs typeface="Arial"/>
              </a:rPr>
              <a:t>4. Recognize that </a:t>
            </a:r>
            <a:r>
              <a:rPr lang="en-US" sz="3200" b="1">
                <a:latin typeface="Arial"/>
                <a:cs typeface="Arial"/>
              </a:rPr>
              <a:t>patient education about VTE</a:t>
            </a:r>
            <a:r>
              <a:rPr lang="en-US" sz="3200">
                <a:latin typeface="Arial"/>
                <a:cs typeface="Arial"/>
              </a:rPr>
              <a:t> should occur prior to hospital discharge.</a:t>
            </a:r>
            <a:endParaRPr lang="en-US" sz="320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8105154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66B332A4-D438-4773-A77F-5ED49A448D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53768" y="0"/>
            <a:ext cx="8284464" cy="6858000"/>
          </a:xfrm>
          <a:custGeom>
            <a:avLst/>
            <a:gdLst>
              <a:gd name="connsiteX0" fmla="*/ 1818109 w 8284464"/>
              <a:gd name="connsiteY0" fmla="*/ 0 h 6858000"/>
              <a:gd name="connsiteX1" fmla="*/ 6466355 w 8284464"/>
              <a:gd name="connsiteY1" fmla="*/ 0 h 6858000"/>
              <a:gd name="connsiteX2" fmla="*/ 6620596 w 8284464"/>
              <a:gd name="connsiteY2" fmla="*/ 109683 h 6858000"/>
              <a:gd name="connsiteX3" fmla="*/ 8284464 w 8284464"/>
              <a:gd name="connsiteY3" fmla="*/ 3429000 h 6858000"/>
              <a:gd name="connsiteX4" fmla="*/ 6620596 w 8284464"/>
              <a:gd name="connsiteY4" fmla="*/ 6748318 h 6858000"/>
              <a:gd name="connsiteX5" fmla="*/ 6466355 w 8284464"/>
              <a:gd name="connsiteY5" fmla="*/ 6858000 h 6858000"/>
              <a:gd name="connsiteX6" fmla="*/ 1818109 w 8284464"/>
              <a:gd name="connsiteY6" fmla="*/ 6858000 h 6858000"/>
              <a:gd name="connsiteX7" fmla="*/ 1663869 w 8284464"/>
              <a:gd name="connsiteY7" fmla="*/ 6748318 h 6858000"/>
              <a:gd name="connsiteX8" fmla="*/ 0 w 8284464"/>
              <a:gd name="connsiteY8" fmla="*/ 3429000 h 6858000"/>
              <a:gd name="connsiteX9" fmla="*/ 1663869 w 8284464"/>
              <a:gd name="connsiteY9" fmla="*/ 10968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84464" h="6858000">
                <a:moveTo>
                  <a:pt x="1818109" y="0"/>
                </a:moveTo>
                <a:lnTo>
                  <a:pt x="6466355" y="0"/>
                </a:lnTo>
                <a:lnTo>
                  <a:pt x="6620596" y="109683"/>
                </a:lnTo>
                <a:cubicBezTo>
                  <a:pt x="7630666" y="865069"/>
                  <a:pt x="8284464" y="2070683"/>
                  <a:pt x="8284464" y="3429000"/>
                </a:cubicBezTo>
                <a:cubicBezTo>
                  <a:pt x="8284464" y="4787317"/>
                  <a:pt x="7630666" y="5992931"/>
                  <a:pt x="6620596" y="6748318"/>
                </a:cubicBezTo>
                <a:lnTo>
                  <a:pt x="6466355" y="6858000"/>
                </a:lnTo>
                <a:lnTo>
                  <a:pt x="1818109" y="6858000"/>
                </a:lnTo>
                <a:lnTo>
                  <a:pt x="1663869" y="6748318"/>
                </a:lnTo>
                <a:cubicBezTo>
                  <a:pt x="653798" y="5992931"/>
                  <a:pt x="0" y="4787317"/>
                  <a:pt x="0" y="3429000"/>
                </a:cubicBezTo>
                <a:cubicBezTo>
                  <a:pt x="0" y="2070683"/>
                  <a:pt x="653798" y="865069"/>
                  <a:pt x="1663869" y="109683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F9AD32D-FF05-44F4-BD4D-9CEE89B71E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18360" y="0"/>
            <a:ext cx="7955280" cy="6858000"/>
          </a:xfrm>
          <a:custGeom>
            <a:avLst/>
            <a:gdLst>
              <a:gd name="connsiteX0" fmla="*/ 1962423 w 7955280"/>
              <a:gd name="connsiteY0" fmla="*/ 0 h 6858000"/>
              <a:gd name="connsiteX1" fmla="*/ 5992858 w 7955280"/>
              <a:gd name="connsiteY1" fmla="*/ 0 h 6858000"/>
              <a:gd name="connsiteX2" fmla="*/ 6040191 w 7955280"/>
              <a:gd name="connsiteY2" fmla="*/ 27216 h 6858000"/>
              <a:gd name="connsiteX3" fmla="*/ 7955280 w 7955280"/>
              <a:gd name="connsiteY3" fmla="*/ 3429000 h 6858000"/>
              <a:gd name="connsiteX4" fmla="*/ 6040191 w 7955280"/>
              <a:gd name="connsiteY4" fmla="*/ 6830784 h 6858000"/>
              <a:gd name="connsiteX5" fmla="*/ 5992858 w 7955280"/>
              <a:gd name="connsiteY5" fmla="*/ 6858000 h 6858000"/>
              <a:gd name="connsiteX6" fmla="*/ 1962423 w 7955280"/>
              <a:gd name="connsiteY6" fmla="*/ 6858000 h 6858000"/>
              <a:gd name="connsiteX7" fmla="*/ 1915089 w 7955280"/>
              <a:gd name="connsiteY7" fmla="*/ 6830784 h 6858000"/>
              <a:gd name="connsiteX8" fmla="*/ 0 w 7955280"/>
              <a:gd name="connsiteY8" fmla="*/ 3429000 h 6858000"/>
              <a:gd name="connsiteX9" fmla="*/ 1915089 w 7955280"/>
              <a:gd name="connsiteY9" fmla="*/ 2721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955280" h="6858000">
                <a:moveTo>
                  <a:pt x="1962423" y="0"/>
                </a:moveTo>
                <a:lnTo>
                  <a:pt x="5992858" y="0"/>
                </a:lnTo>
                <a:lnTo>
                  <a:pt x="6040191" y="27216"/>
                </a:lnTo>
                <a:cubicBezTo>
                  <a:pt x="7188332" y="724844"/>
                  <a:pt x="7955280" y="1987357"/>
                  <a:pt x="7955280" y="3429000"/>
                </a:cubicBezTo>
                <a:cubicBezTo>
                  <a:pt x="7955280" y="4870644"/>
                  <a:pt x="7188332" y="6133157"/>
                  <a:pt x="6040191" y="6830784"/>
                </a:cubicBezTo>
                <a:lnTo>
                  <a:pt x="5992858" y="6858000"/>
                </a:lnTo>
                <a:lnTo>
                  <a:pt x="1962423" y="6858000"/>
                </a:lnTo>
                <a:lnTo>
                  <a:pt x="1915089" y="6830784"/>
                </a:lnTo>
                <a:cubicBezTo>
                  <a:pt x="766948" y="6133157"/>
                  <a:pt x="0" y="4870644"/>
                  <a:pt x="0" y="3429000"/>
                </a:cubicBezTo>
                <a:cubicBezTo>
                  <a:pt x="0" y="1987357"/>
                  <a:pt x="766948" y="724844"/>
                  <a:pt x="1915089" y="2721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02FF045-7AED-4D14-B762-F3E4636608A6}"/>
              </a:ext>
            </a:extLst>
          </p:cNvPr>
          <p:cNvSpPr txBox="1">
            <a:spLocks/>
          </p:cNvSpPr>
          <p:nvPr/>
        </p:nvSpPr>
        <p:spPr>
          <a:xfrm>
            <a:off x="2181821" y="-110815"/>
            <a:ext cx="7914624" cy="70796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Aft>
                <a:spcPts val="600"/>
              </a:spcAft>
            </a:pPr>
            <a:r>
              <a:rPr lang="en-US" sz="5400">
                <a:solidFill>
                  <a:schemeClr val="bg1">
                    <a:lumMod val="95000"/>
                    <a:lumOff val="5000"/>
                  </a:schemeClr>
                </a:solidFill>
                <a:latin typeface="Aharoni"/>
                <a:cs typeface="Aharoni"/>
              </a:rPr>
              <a:t>Time for …</a:t>
            </a:r>
            <a:endParaRPr lang="en-US">
              <a:solidFill>
                <a:schemeClr val="bg1">
                  <a:lumMod val="95000"/>
                  <a:lumOff val="5000"/>
                </a:schemeClr>
              </a:solidFill>
            </a:endParaRPr>
          </a:p>
          <a:p>
            <a:pPr algn="ctr">
              <a:spcAft>
                <a:spcPts val="600"/>
              </a:spcAft>
            </a:pPr>
            <a:r>
              <a:rPr lang="en-US" sz="5400">
                <a:solidFill>
                  <a:schemeClr val="bg1">
                    <a:lumMod val="95000"/>
                    <a:lumOff val="5000"/>
                  </a:schemeClr>
                </a:solidFill>
                <a:latin typeface="Aharoni"/>
                <a:cs typeface="Aharoni"/>
              </a:rPr>
              <a:t>a </a:t>
            </a:r>
            <a:r>
              <a:rPr lang="en-US" sz="7200" b="1">
                <a:solidFill>
                  <a:srgbClr val="C00000"/>
                </a:solidFill>
                <a:latin typeface="Aharoni"/>
                <a:cs typeface="Aharoni"/>
              </a:rPr>
              <a:t>VTE Fact Quiz</a:t>
            </a:r>
            <a:r>
              <a:rPr lang="en-US" sz="5400">
                <a:solidFill>
                  <a:schemeClr val="bg1">
                    <a:lumMod val="95000"/>
                    <a:lumOff val="5000"/>
                  </a:schemeClr>
                </a:solidFill>
                <a:latin typeface="Aharoni"/>
                <a:cs typeface="Aharoni"/>
              </a:rPr>
              <a:t>! </a:t>
            </a:r>
            <a:endParaRPr lang="en-US">
              <a:solidFill>
                <a:schemeClr val="bg1">
                  <a:lumMod val="95000"/>
                  <a:lumOff val="5000"/>
                </a:schemeClr>
              </a:solidFill>
            </a:endParaRPr>
          </a:p>
          <a:p>
            <a:pPr algn="ctr">
              <a:spcAft>
                <a:spcPts val="600"/>
              </a:spcAft>
            </a:pPr>
            <a:endParaRPr lang="en-US" sz="5400">
              <a:solidFill>
                <a:schemeClr val="bg1">
                  <a:lumMod val="95000"/>
                  <a:lumOff val="5000"/>
                </a:schemeClr>
              </a:solidFill>
              <a:latin typeface="Angsana New"/>
              <a:cs typeface="Aharoni"/>
            </a:endParaRPr>
          </a:p>
          <a:p>
            <a:pPr algn="ctr">
              <a:spcAft>
                <a:spcPts val="600"/>
              </a:spcAft>
            </a:pPr>
            <a:r>
              <a:rPr lang="en-US" sz="4800">
                <a:solidFill>
                  <a:schemeClr val="bg1">
                    <a:lumMod val="95000"/>
                    <a:lumOff val="5000"/>
                  </a:schemeClr>
                </a:solidFill>
                <a:latin typeface="Angsana New"/>
                <a:cs typeface="Aharoni"/>
              </a:rPr>
              <a:t>Record your answers on the scratch card.</a:t>
            </a:r>
            <a:endParaRPr lang="en-US" sz="4800">
              <a:solidFill>
                <a:schemeClr val="bg1">
                  <a:lumMod val="95000"/>
                  <a:lumOff val="5000"/>
                </a:schemeClr>
              </a:solidFill>
              <a:cs typeface="Calibri Light"/>
            </a:endParaRPr>
          </a:p>
          <a:p>
            <a:pPr algn="ctr">
              <a:spcAft>
                <a:spcPts val="600"/>
              </a:spcAft>
            </a:pPr>
            <a:r>
              <a:rPr lang="en-US" sz="4800">
                <a:solidFill>
                  <a:schemeClr val="bg1">
                    <a:lumMod val="95000"/>
                    <a:lumOff val="5000"/>
                  </a:schemeClr>
                </a:solidFill>
                <a:latin typeface="Angsana New"/>
                <a:cs typeface="Calibri Light"/>
              </a:rPr>
              <a:t>If you find a star, you have the correct answer.</a:t>
            </a:r>
            <a:endParaRPr lang="en-US" sz="4800">
              <a:solidFill>
                <a:schemeClr val="bg1">
                  <a:lumMod val="95000"/>
                  <a:lumOff val="5000"/>
                </a:schemeClr>
              </a:solidFill>
              <a:cs typeface="Calibri Light"/>
            </a:endParaRPr>
          </a:p>
          <a:p>
            <a:pPr algn="ctr">
              <a:spcAft>
                <a:spcPts val="600"/>
              </a:spcAft>
            </a:pPr>
            <a:r>
              <a:rPr lang="en-US" sz="4800">
                <a:solidFill>
                  <a:schemeClr val="bg1">
                    <a:lumMod val="95000"/>
                    <a:lumOff val="5000"/>
                  </a:schemeClr>
                </a:solidFill>
                <a:latin typeface="Angsana New"/>
                <a:cs typeface="Calibri Light"/>
              </a:rPr>
              <a:t>Keep scratching until you find a star.</a:t>
            </a:r>
            <a:endParaRPr lang="en-US" sz="4800">
              <a:solidFill>
                <a:schemeClr val="bg1">
                  <a:lumMod val="95000"/>
                  <a:lumOff val="5000"/>
                </a:schemeClr>
              </a:solidFill>
              <a:cs typeface="Calibri Light"/>
            </a:endParaRPr>
          </a:p>
          <a:p>
            <a:pPr algn="ctr">
              <a:spcAft>
                <a:spcPts val="600"/>
              </a:spcAft>
            </a:pPr>
            <a:r>
              <a:rPr lang="en-US" sz="4800">
                <a:solidFill>
                  <a:schemeClr val="bg1">
                    <a:lumMod val="95000"/>
                    <a:lumOff val="5000"/>
                  </a:schemeClr>
                </a:solidFill>
                <a:latin typeface="Angsana New"/>
                <a:cs typeface="Calibri Light"/>
              </a:rPr>
              <a:t>Discuss your thoughts with a neighbor.</a:t>
            </a:r>
            <a:endParaRPr lang="en-US" sz="4800">
              <a:solidFill>
                <a:schemeClr val="bg1">
                  <a:lumMod val="95000"/>
                  <a:lumOff val="5000"/>
                </a:schemeClr>
              </a:solidFill>
              <a:cs typeface="Calibri Light"/>
            </a:endParaRPr>
          </a:p>
          <a:p>
            <a:pPr algn="ctr">
              <a:spcAft>
                <a:spcPts val="600"/>
              </a:spcAft>
            </a:pPr>
            <a:endParaRPr lang="en-US" sz="5400">
              <a:solidFill>
                <a:schemeClr val="bg1">
                  <a:lumMod val="95000"/>
                  <a:lumOff val="5000"/>
                </a:schemeClr>
              </a:solidFill>
              <a:latin typeface="Angsana New"/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14694874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2ED9029-64A6-4BAE-BA25-DC2A13D43E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834" y="0"/>
            <a:ext cx="12192000" cy="685800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AFABACF-DDBE-415C-8EE1-F7DD68C632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438656" cy="6858000"/>
          </a:xfrm>
          <a:prstGeom prst="rect">
            <a:avLst/>
          </a:prstGeom>
          <a:solidFill>
            <a:schemeClr val="accent5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2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1E17A99-1553-4633-ADFB-5CCDCF801D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38656" y="0"/>
            <a:ext cx="3215640" cy="6858000"/>
          </a:xfrm>
          <a:prstGeom prst="rect">
            <a:avLst/>
          </a:prstGeom>
          <a:solidFill>
            <a:schemeClr val="accent5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6739" y="2571950"/>
            <a:ext cx="3232125" cy="4491015"/>
          </a:xfrm>
        </p:spPr>
        <p:txBody>
          <a:bodyPr anchor="t">
            <a:normAutofit/>
          </a:bodyPr>
          <a:lstStyle/>
          <a:p>
            <a:pPr algn="r"/>
            <a:r>
              <a:rPr lang="en-US" sz="5400">
                <a:solidFill>
                  <a:srgbClr val="FFFFFF"/>
                </a:solidFill>
                <a:latin typeface="Aharoni"/>
                <a:cs typeface="Aharoni"/>
              </a:rPr>
              <a:t>Question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5463" y="587875"/>
            <a:ext cx="6291241" cy="4491015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en-US" sz="4000">
                <a:solidFill>
                  <a:srgbClr val="FFFFFF"/>
                </a:solidFill>
                <a:latin typeface="Calibri"/>
                <a:cs typeface="Arial"/>
              </a:rPr>
              <a:t>Compared to people in the community, the age and sex adjusted incidence of DVT and PE in hospitalized patients is:</a:t>
            </a:r>
            <a:endParaRPr lang="en-US" sz="4000">
              <a:solidFill>
                <a:srgbClr val="FFFFFF"/>
              </a:solidFill>
              <a:latin typeface="Calibri"/>
              <a:cs typeface="Calibri"/>
            </a:endParaRPr>
          </a:p>
          <a:p>
            <a:pPr marL="0" indent="0">
              <a:buNone/>
            </a:pPr>
            <a:endParaRPr lang="en-US" sz="4000">
              <a:solidFill>
                <a:srgbClr val="FFFFFF"/>
              </a:solidFill>
              <a:latin typeface="Calibri"/>
              <a:cs typeface="Arial"/>
            </a:endParaRPr>
          </a:p>
          <a:p>
            <a:pPr marL="457200" lvl="1" indent="0">
              <a:buNone/>
            </a:pPr>
            <a:r>
              <a:rPr lang="en-US" sz="4000">
                <a:solidFill>
                  <a:srgbClr val="FFFFFF"/>
                </a:solidFill>
                <a:latin typeface="Calibri"/>
                <a:cs typeface="Arial"/>
              </a:rPr>
              <a:t>A. 50 times higher</a:t>
            </a:r>
          </a:p>
          <a:p>
            <a:pPr marL="457200" lvl="1" indent="0">
              <a:buNone/>
            </a:pPr>
            <a:r>
              <a:rPr lang="en-US" sz="4000">
                <a:solidFill>
                  <a:srgbClr val="FFFFFF"/>
                </a:solidFill>
                <a:latin typeface="Calibri"/>
                <a:cs typeface="Arial"/>
              </a:rPr>
              <a:t>B. 100 times higher</a:t>
            </a:r>
            <a:endParaRPr lang="en-US" sz="4000">
              <a:solidFill>
                <a:srgbClr val="FFFFFF"/>
              </a:solidFill>
              <a:latin typeface="Calibri"/>
              <a:cs typeface="Calibri"/>
            </a:endParaRPr>
          </a:p>
          <a:p>
            <a:pPr marL="457200" lvl="1" indent="0">
              <a:buNone/>
            </a:pPr>
            <a:r>
              <a:rPr lang="en-US" sz="4000">
                <a:solidFill>
                  <a:srgbClr val="FFFFFF"/>
                </a:solidFill>
                <a:latin typeface="Calibri"/>
                <a:cs typeface="Arial"/>
              </a:rPr>
              <a:t>C. 200 times higher </a:t>
            </a:r>
          </a:p>
          <a:p>
            <a:pPr marL="457200" lvl="1" indent="0">
              <a:buNone/>
            </a:pPr>
            <a:r>
              <a:rPr lang="en-US" sz="4000">
                <a:solidFill>
                  <a:srgbClr val="FFFFFF"/>
                </a:solidFill>
                <a:latin typeface="Calibri"/>
                <a:cs typeface="Arial"/>
              </a:rPr>
              <a:t>D. 250 times higher</a:t>
            </a:r>
          </a:p>
          <a:p>
            <a:pPr lvl="1"/>
            <a:endParaRPr lang="en-US" sz="2000">
              <a:solidFill>
                <a:srgbClr val="FFFFFF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8102813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2ED9029-64A6-4BAE-BA25-DC2A13D43E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834" y="0"/>
            <a:ext cx="12192000" cy="685800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AFABACF-DDBE-415C-8EE1-F7DD68C632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438656" cy="6858000"/>
          </a:xfrm>
          <a:prstGeom prst="rect">
            <a:avLst/>
          </a:prstGeom>
          <a:solidFill>
            <a:schemeClr val="accent5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2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1E17A99-1553-4633-ADFB-5CCDCF801D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38656" y="0"/>
            <a:ext cx="3215640" cy="6858000"/>
          </a:xfrm>
          <a:prstGeom prst="rect">
            <a:avLst/>
          </a:prstGeom>
          <a:solidFill>
            <a:schemeClr val="accent5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CD1AACA0-F21E-44BF-8C8A-B944E34593E2}"/>
              </a:ext>
            </a:extLst>
          </p:cNvPr>
          <p:cNvSpPr txBox="1">
            <a:spLocks/>
          </p:cNvSpPr>
          <p:nvPr/>
        </p:nvSpPr>
        <p:spPr>
          <a:xfrm>
            <a:off x="4990406" y="688517"/>
            <a:ext cx="7211391" cy="584248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4000">
                <a:solidFill>
                  <a:srgbClr val="FFFFFF"/>
                </a:solidFill>
              </a:rPr>
              <a:t>Which of the following is considered high risk for VTE according to BWH risk stratification order set? </a:t>
            </a:r>
            <a:endParaRPr lang="en-US" sz="4000">
              <a:cs typeface="Calibri"/>
            </a:endParaRPr>
          </a:p>
          <a:p>
            <a:pPr marL="0"/>
            <a:endParaRPr lang="en-US" sz="4000">
              <a:solidFill>
                <a:srgbClr val="FFFFFF"/>
              </a:solidFill>
              <a:cs typeface="Calibri"/>
            </a:endParaRPr>
          </a:p>
          <a:p>
            <a:pPr marL="0" indent="0">
              <a:buNone/>
            </a:pPr>
            <a:r>
              <a:rPr lang="en-US" sz="4000">
                <a:solidFill>
                  <a:srgbClr val="FFFFFF"/>
                </a:solidFill>
              </a:rPr>
              <a:t>A. Bariatric surgery</a:t>
            </a:r>
            <a:endParaRPr lang="en-US" sz="4000">
              <a:solidFill>
                <a:srgbClr val="FFFFFF"/>
              </a:solidFill>
              <a:cs typeface="Calibri"/>
            </a:endParaRPr>
          </a:p>
          <a:p>
            <a:pPr marL="0" indent="0">
              <a:buNone/>
            </a:pPr>
            <a:r>
              <a:rPr lang="en-US" sz="4000">
                <a:solidFill>
                  <a:srgbClr val="FFFFFF"/>
                </a:solidFill>
              </a:rPr>
              <a:t>B. Prior history of VTE</a:t>
            </a:r>
            <a:endParaRPr lang="en-US" sz="4000">
              <a:solidFill>
                <a:srgbClr val="FFFFFF"/>
              </a:solidFill>
              <a:cs typeface="Calibri"/>
            </a:endParaRPr>
          </a:p>
          <a:p>
            <a:pPr marL="0" indent="0">
              <a:buNone/>
            </a:pPr>
            <a:r>
              <a:rPr lang="en-US" sz="4000">
                <a:solidFill>
                  <a:srgbClr val="FFFFFF"/>
                </a:solidFill>
              </a:rPr>
              <a:t>C. Laparoscopic cholecystectomy </a:t>
            </a:r>
            <a:endParaRPr lang="en-US" sz="4000">
              <a:solidFill>
                <a:srgbClr val="FFFFFF"/>
              </a:solidFill>
              <a:cs typeface="Calibri"/>
            </a:endParaRPr>
          </a:p>
          <a:p>
            <a:pPr marL="0" indent="0">
              <a:buNone/>
            </a:pPr>
            <a:r>
              <a:rPr lang="en-US" sz="4000">
                <a:solidFill>
                  <a:srgbClr val="FFFFFF"/>
                </a:solidFill>
              </a:rPr>
              <a:t>D. Pneumonia </a:t>
            </a:r>
            <a:endParaRPr lang="en-US" sz="4000">
              <a:solidFill>
                <a:srgbClr val="FFFFFF"/>
              </a:solidFill>
              <a:cs typeface="Calibri"/>
            </a:endParaRPr>
          </a:p>
          <a:p>
            <a:pPr marL="0" indent="0">
              <a:buNone/>
            </a:pPr>
            <a:endParaRPr lang="en-US" sz="2000">
              <a:solidFill>
                <a:srgbClr val="FFFFFF"/>
              </a:solidFill>
              <a:cs typeface="Calibri"/>
            </a:endParaRPr>
          </a:p>
          <a:p>
            <a:pPr marL="0"/>
            <a:endParaRPr lang="en-US" sz="2000">
              <a:solidFill>
                <a:srgbClr val="FFFFFF"/>
              </a:solidFill>
            </a:endParaRPr>
          </a:p>
          <a:p>
            <a:pPr marL="0"/>
            <a:endParaRPr lang="en-US" sz="2000">
              <a:solidFill>
                <a:srgbClr val="FFFFFF"/>
              </a:solidFill>
            </a:endParaRPr>
          </a:p>
          <a:p>
            <a:pPr marL="0"/>
            <a:endParaRPr lang="en-US" sz="2000">
              <a:solidFill>
                <a:srgbClr val="FFFFFF"/>
              </a:solidFill>
            </a:endParaRPr>
          </a:p>
          <a:p>
            <a:pPr lvl="1"/>
            <a:endParaRPr lang="en-US" sz="2000">
              <a:solidFill>
                <a:srgbClr val="FFFFFF"/>
              </a:solidFill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670ABAD-8C63-4540-9DF7-AADBA9542645}"/>
              </a:ext>
            </a:extLst>
          </p:cNvPr>
          <p:cNvSpPr txBox="1">
            <a:spLocks/>
          </p:cNvSpPr>
          <p:nvPr/>
        </p:nvSpPr>
        <p:spPr>
          <a:xfrm>
            <a:off x="1287343" y="2615082"/>
            <a:ext cx="3232125" cy="44910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5400">
                <a:solidFill>
                  <a:srgbClr val="FFFFFF"/>
                </a:solidFill>
                <a:latin typeface="Aharoni"/>
                <a:cs typeface="Aharoni"/>
              </a:rPr>
              <a:t>Question 2</a:t>
            </a:r>
          </a:p>
        </p:txBody>
      </p:sp>
    </p:spTree>
    <p:extLst>
      <p:ext uri="{BB962C8B-B14F-4D97-AF65-F5344CB8AC3E}">
        <p14:creationId xmlns:p14="http://schemas.microsoft.com/office/powerpoint/2010/main" val="177863919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A6B319F-86FE-4754-878E-06F0804D88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32385" cy="6858000"/>
          </a:xfrm>
          <a:prstGeom prst="rect">
            <a:avLst/>
          </a:prstGeom>
          <a:solidFill>
            <a:schemeClr val="accent5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2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CF7D1B5-3477-499F-ACC5-2C8B07F4ED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2385" y="0"/>
            <a:ext cx="3218914" cy="6858000"/>
          </a:xfrm>
          <a:prstGeom prst="rect">
            <a:avLst/>
          </a:prstGeom>
          <a:solidFill>
            <a:schemeClr val="accent5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46416" y="472856"/>
            <a:ext cx="7648900" cy="6212032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0" indent="0">
              <a:buNone/>
            </a:pPr>
            <a:r>
              <a:rPr lang="en-US" sz="4000"/>
              <a:t>Compared to patients receiving no prophylaxis, the risk ratio for pulmonary embolism (PE) in recipients of unfractionated heparin (UFH) or low molecular weight heparin (LMWH) is:</a:t>
            </a:r>
            <a:endParaRPr lang="en-US" sz="4000">
              <a:cs typeface="Calibri"/>
            </a:endParaRPr>
          </a:p>
          <a:p>
            <a:pPr marL="0" indent="0">
              <a:buNone/>
            </a:pPr>
            <a:r>
              <a:rPr lang="en-US" sz="4000"/>
              <a:t>Remember!  Lower ratio = greater risk reduction</a:t>
            </a:r>
            <a:endParaRPr lang="en-US" sz="4000">
              <a:cs typeface="Calibri"/>
            </a:endParaRPr>
          </a:p>
          <a:p>
            <a:pPr marL="0" indent="0">
              <a:buNone/>
            </a:pPr>
            <a:endParaRPr lang="en-US" sz="4000">
              <a:cs typeface="Calibri"/>
            </a:endParaRPr>
          </a:p>
          <a:p>
            <a:pPr marL="228600" lvl="1" indent="0">
              <a:buNone/>
            </a:pPr>
            <a:r>
              <a:rPr lang="en-US" sz="4000"/>
              <a:t>A. 0.7-0.9</a:t>
            </a:r>
            <a:endParaRPr lang="en-US" sz="4000">
              <a:cs typeface="Calibri"/>
            </a:endParaRPr>
          </a:p>
          <a:p>
            <a:pPr marL="228600" lvl="1" indent="0">
              <a:buNone/>
            </a:pPr>
            <a:r>
              <a:rPr lang="en-US" sz="4000"/>
              <a:t>B. 0.6-0.8</a:t>
            </a:r>
            <a:endParaRPr lang="en-US" sz="4000">
              <a:cs typeface="Calibri"/>
            </a:endParaRPr>
          </a:p>
          <a:p>
            <a:pPr marL="228600" lvl="1" indent="0">
              <a:buNone/>
            </a:pPr>
            <a:r>
              <a:rPr lang="en-US" sz="4000"/>
              <a:t>C. 0.4-0.6</a:t>
            </a:r>
            <a:endParaRPr lang="en-US" sz="4000">
              <a:cs typeface="Calibri"/>
            </a:endParaRPr>
          </a:p>
          <a:p>
            <a:pPr marL="228600" lvl="1" indent="0">
              <a:buNone/>
            </a:pPr>
            <a:r>
              <a:rPr lang="en-US" sz="4000"/>
              <a:t>D. 0.1-0.3</a:t>
            </a:r>
            <a:endParaRPr lang="en-US" sz="4000">
              <a:cs typeface="Calibri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372A14AC-0AE0-410E-81B7-BB832E7CD6ED}"/>
              </a:ext>
            </a:extLst>
          </p:cNvPr>
          <p:cNvSpPr txBox="1">
            <a:spLocks/>
          </p:cNvSpPr>
          <p:nvPr/>
        </p:nvSpPr>
        <p:spPr>
          <a:xfrm>
            <a:off x="712248" y="2543195"/>
            <a:ext cx="3232125" cy="44910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5400">
                <a:solidFill>
                  <a:srgbClr val="FFFFFF"/>
                </a:solidFill>
                <a:latin typeface="Aharoni"/>
                <a:cs typeface="Aharoni"/>
              </a:rPr>
              <a:t>Question 3</a:t>
            </a:r>
          </a:p>
        </p:txBody>
      </p:sp>
    </p:spTree>
    <p:extLst>
      <p:ext uri="{BB962C8B-B14F-4D97-AF65-F5344CB8AC3E}">
        <p14:creationId xmlns:p14="http://schemas.microsoft.com/office/powerpoint/2010/main" val="59734637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A6B319F-86FE-4754-878E-06F0804D88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32385" cy="6858000"/>
          </a:xfrm>
          <a:prstGeom prst="rect">
            <a:avLst/>
          </a:prstGeom>
          <a:solidFill>
            <a:schemeClr val="accent5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2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CF7D1B5-3477-499F-ACC5-2C8B07F4ED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2385" y="0"/>
            <a:ext cx="3218914" cy="6858000"/>
          </a:xfrm>
          <a:prstGeom prst="rect">
            <a:avLst/>
          </a:prstGeom>
          <a:solidFill>
            <a:schemeClr val="accent5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89547" y="400969"/>
            <a:ext cx="7533882" cy="6140145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en-US" sz="4000"/>
              <a:t>Compared to Unfractionated Heparin, the risk ratio for Pulmonary Embolus in hospitalized recipients of Low Molecular Weight Heparin is:</a:t>
            </a:r>
            <a:endParaRPr lang="en-US" sz="4000">
              <a:cs typeface="Calibri"/>
            </a:endParaRPr>
          </a:p>
          <a:p>
            <a:pPr marL="0" indent="0">
              <a:buNone/>
            </a:pPr>
            <a:endParaRPr lang="en-US" sz="4000">
              <a:cs typeface="Calibri"/>
            </a:endParaRPr>
          </a:p>
          <a:p>
            <a:pPr marL="228600" lvl="1" indent="0">
              <a:buNone/>
            </a:pPr>
            <a:r>
              <a:rPr lang="en-US" sz="4000"/>
              <a:t>A. 0.9</a:t>
            </a:r>
            <a:endParaRPr lang="en-US" sz="4000">
              <a:cs typeface="Calibri"/>
            </a:endParaRPr>
          </a:p>
          <a:p>
            <a:pPr marL="228600" lvl="1" indent="0">
              <a:buNone/>
            </a:pPr>
            <a:r>
              <a:rPr lang="en-US" sz="4000"/>
              <a:t>B. 0.75</a:t>
            </a:r>
            <a:endParaRPr lang="en-US" sz="4000">
              <a:cs typeface="Calibri"/>
            </a:endParaRPr>
          </a:p>
          <a:p>
            <a:pPr marL="228600" lvl="1" indent="0">
              <a:buNone/>
            </a:pPr>
            <a:r>
              <a:rPr lang="en-US" sz="4000"/>
              <a:t>C. 0.3</a:t>
            </a:r>
            <a:endParaRPr lang="en-US" sz="4000">
              <a:cs typeface="Calibri"/>
            </a:endParaRPr>
          </a:p>
          <a:p>
            <a:pPr marL="228600" lvl="1" indent="0">
              <a:buNone/>
            </a:pPr>
            <a:r>
              <a:rPr lang="en-US" sz="4000"/>
              <a:t>D. 0.6</a:t>
            </a:r>
            <a:endParaRPr lang="en-US" sz="4000">
              <a:cs typeface="Calibri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38250C6F-0C68-4903-9180-E879D1748C87}"/>
              </a:ext>
            </a:extLst>
          </p:cNvPr>
          <p:cNvSpPr txBox="1">
            <a:spLocks/>
          </p:cNvSpPr>
          <p:nvPr/>
        </p:nvSpPr>
        <p:spPr>
          <a:xfrm>
            <a:off x="784135" y="2658214"/>
            <a:ext cx="3232125" cy="44910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5400">
                <a:solidFill>
                  <a:srgbClr val="FFFFFF"/>
                </a:solidFill>
                <a:latin typeface="Aharoni"/>
                <a:cs typeface="Aharoni"/>
              </a:rPr>
              <a:t>Question 4</a:t>
            </a:r>
          </a:p>
        </p:txBody>
      </p:sp>
    </p:spTree>
    <p:extLst>
      <p:ext uri="{BB962C8B-B14F-4D97-AF65-F5344CB8AC3E}">
        <p14:creationId xmlns:p14="http://schemas.microsoft.com/office/powerpoint/2010/main" val="40179897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7905BA41-EE6E-4F80-8636-447F22DD72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C177B0C-2B95-4C9B-BB07-51A312B4B172}"/>
              </a:ext>
            </a:extLst>
          </p:cNvPr>
          <p:cNvSpPr txBox="1"/>
          <p:nvPr/>
        </p:nvSpPr>
        <p:spPr>
          <a:xfrm>
            <a:off x="1848465" y="3298722"/>
            <a:ext cx="8495070" cy="1784402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0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Let's Review the Correct Answers!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CD7549B2-EE05-4558-8C64-AC46755F2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25914" y="889251"/>
            <a:ext cx="2140172" cy="2140172"/>
          </a:xfrm>
          <a:prstGeom prst="ellipse">
            <a:avLst/>
          </a:prstGeom>
          <a:solidFill>
            <a:srgbClr val="FFFFFF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Graphic 15" descr="Checkmark">
            <a:extLst>
              <a:ext uri="{FF2B5EF4-FFF2-40B4-BE49-F238E27FC236}">
                <a16:creationId xmlns:a16="http://schemas.microsoft.com/office/drawing/2014/main" id="{45453D92-99E1-4611-B5E9-D2820FEE13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08264" y="1371601"/>
            <a:ext cx="1175474" cy="1175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73862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2ED9029-64A6-4BAE-BA25-DC2A13D43E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834" y="0"/>
            <a:ext cx="12192000" cy="685800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AFABACF-DDBE-415C-8EE1-F7DD68C632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438656" cy="6858000"/>
          </a:xfrm>
          <a:prstGeom prst="rect">
            <a:avLst/>
          </a:prstGeom>
          <a:solidFill>
            <a:schemeClr val="accent5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2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1E17A99-1553-4633-ADFB-5CCDCF801D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38656" y="0"/>
            <a:ext cx="3215640" cy="6858000"/>
          </a:xfrm>
          <a:prstGeom prst="rect">
            <a:avLst/>
          </a:prstGeom>
          <a:solidFill>
            <a:schemeClr val="accent5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6739" y="2571950"/>
            <a:ext cx="3232125" cy="4491015"/>
          </a:xfrm>
        </p:spPr>
        <p:txBody>
          <a:bodyPr anchor="t">
            <a:normAutofit/>
          </a:bodyPr>
          <a:lstStyle/>
          <a:p>
            <a:pPr algn="r"/>
            <a:r>
              <a:rPr lang="en-US" sz="5400">
                <a:solidFill>
                  <a:srgbClr val="FFFFFF"/>
                </a:solidFill>
                <a:latin typeface="Aharoni"/>
                <a:cs typeface="Aharoni"/>
              </a:rPr>
              <a:t>Question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5463" y="587875"/>
            <a:ext cx="6291241" cy="4491015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en-US" sz="4000">
                <a:solidFill>
                  <a:srgbClr val="FFFFFF"/>
                </a:solidFill>
                <a:latin typeface="Calibri"/>
                <a:cs typeface="Arial"/>
              </a:rPr>
              <a:t>Compared to people in the community, the age and sex adjusted incidence of DVT and PE in hospitalized patients is:</a:t>
            </a:r>
            <a:endParaRPr lang="en-US" sz="4000">
              <a:solidFill>
                <a:srgbClr val="FFFFFF"/>
              </a:solidFill>
              <a:latin typeface="Calibri"/>
              <a:cs typeface="Calibri"/>
            </a:endParaRPr>
          </a:p>
          <a:p>
            <a:pPr marL="0" indent="0">
              <a:buNone/>
            </a:pPr>
            <a:endParaRPr lang="en-US" sz="4000">
              <a:solidFill>
                <a:srgbClr val="FFFFFF"/>
              </a:solidFill>
              <a:latin typeface="Calibri"/>
              <a:cs typeface="Arial"/>
            </a:endParaRPr>
          </a:p>
          <a:p>
            <a:pPr marL="457200" lvl="1" indent="0">
              <a:buNone/>
            </a:pPr>
            <a:r>
              <a:rPr lang="en-US" sz="4000">
                <a:solidFill>
                  <a:srgbClr val="FFFFFF"/>
                </a:solidFill>
                <a:latin typeface="Calibri"/>
                <a:cs typeface="Arial"/>
              </a:rPr>
              <a:t>A. 50 times higher</a:t>
            </a:r>
          </a:p>
          <a:p>
            <a:pPr marL="457200" lvl="1" indent="0">
              <a:buNone/>
            </a:pPr>
            <a:r>
              <a:rPr lang="en-US" sz="4000">
                <a:solidFill>
                  <a:srgbClr val="FFFFFF"/>
                </a:solidFill>
                <a:latin typeface="Calibri"/>
                <a:cs typeface="Arial"/>
              </a:rPr>
              <a:t>B. 100 times higher</a:t>
            </a:r>
            <a:endParaRPr lang="en-US" sz="4000">
              <a:solidFill>
                <a:srgbClr val="FFFFFF"/>
              </a:solidFill>
              <a:latin typeface="Calibri"/>
              <a:cs typeface="Calibri"/>
            </a:endParaRPr>
          </a:p>
          <a:p>
            <a:pPr marL="457200" lvl="1" indent="0">
              <a:buNone/>
            </a:pPr>
            <a:r>
              <a:rPr lang="en-US" sz="4000">
                <a:solidFill>
                  <a:srgbClr val="FFFFFF"/>
                </a:solidFill>
                <a:latin typeface="Calibri"/>
                <a:cs typeface="Arial"/>
              </a:rPr>
              <a:t>C. 200 times higher </a:t>
            </a:r>
          </a:p>
          <a:p>
            <a:pPr marL="457200" lvl="1" indent="0">
              <a:buNone/>
            </a:pPr>
            <a:r>
              <a:rPr lang="en-US" sz="4000">
                <a:solidFill>
                  <a:srgbClr val="FFFFFF"/>
                </a:solidFill>
                <a:latin typeface="Calibri"/>
                <a:cs typeface="Arial"/>
              </a:rPr>
              <a:t>D. 250 times higher</a:t>
            </a:r>
          </a:p>
          <a:p>
            <a:pPr lvl="1"/>
            <a:endParaRPr lang="en-US" sz="2000">
              <a:solidFill>
                <a:srgbClr val="FFFFFF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1013928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2ED9029-64A6-4BAE-BA25-DC2A13D43E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834" y="0"/>
            <a:ext cx="12192000" cy="685800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AFABACF-DDBE-415C-8EE1-F7DD68C632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438656" cy="6858000"/>
          </a:xfrm>
          <a:prstGeom prst="rect">
            <a:avLst/>
          </a:prstGeom>
          <a:solidFill>
            <a:schemeClr val="accent5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2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1E17A99-1553-4633-ADFB-5CCDCF801D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38656" y="0"/>
            <a:ext cx="3215640" cy="6858000"/>
          </a:xfrm>
          <a:prstGeom prst="rect">
            <a:avLst/>
          </a:prstGeom>
          <a:solidFill>
            <a:schemeClr val="accent5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6739" y="2571950"/>
            <a:ext cx="3232125" cy="4491015"/>
          </a:xfrm>
        </p:spPr>
        <p:txBody>
          <a:bodyPr anchor="t">
            <a:normAutofit/>
          </a:bodyPr>
          <a:lstStyle/>
          <a:p>
            <a:pPr algn="r"/>
            <a:r>
              <a:rPr lang="en-US" sz="5400">
                <a:solidFill>
                  <a:srgbClr val="FFFFFF"/>
                </a:solidFill>
                <a:latin typeface="Aharoni"/>
                <a:cs typeface="Aharoni"/>
              </a:rPr>
              <a:t>Question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5463" y="587875"/>
            <a:ext cx="6291241" cy="4491015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en-US" sz="4000">
                <a:solidFill>
                  <a:srgbClr val="FFFFFF"/>
                </a:solidFill>
                <a:latin typeface="Calibri"/>
                <a:cs typeface="Arial"/>
              </a:rPr>
              <a:t>Compared to people in the community, the age and sex adjusted incidence of DVT and PE in hospitalized patients is:</a:t>
            </a:r>
            <a:endParaRPr lang="en-US" sz="4000">
              <a:solidFill>
                <a:srgbClr val="FFFFFF"/>
              </a:solidFill>
              <a:latin typeface="Calibri"/>
              <a:cs typeface="Calibri"/>
            </a:endParaRPr>
          </a:p>
          <a:p>
            <a:pPr marL="0" indent="0">
              <a:buNone/>
            </a:pPr>
            <a:endParaRPr lang="en-US" sz="4000">
              <a:solidFill>
                <a:srgbClr val="FFFFFF"/>
              </a:solidFill>
              <a:latin typeface="Calibri"/>
              <a:cs typeface="Arial"/>
            </a:endParaRPr>
          </a:p>
          <a:p>
            <a:pPr marL="457200" lvl="1" indent="0">
              <a:buNone/>
            </a:pPr>
            <a:r>
              <a:rPr lang="en-US" sz="4000">
                <a:latin typeface="Calibri"/>
                <a:cs typeface="Arial"/>
              </a:rPr>
              <a:t>A. 50 times higher</a:t>
            </a:r>
          </a:p>
          <a:p>
            <a:pPr marL="457200" lvl="1" indent="0">
              <a:buNone/>
            </a:pPr>
            <a:r>
              <a:rPr lang="en-US" sz="4000" b="1">
                <a:solidFill>
                  <a:schemeClr val="bg1"/>
                </a:solidFill>
                <a:highlight>
                  <a:srgbClr val="00FFFF"/>
                </a:highlight>
                <a:latin typeface="Calibri"/>
                <a:cs typeface="Arial"/>
              </a:rPr>
              <a:t>B. 100 times higher</a:t>
            </a:r>
            <a:endParaRPr lang="en-US" sz="4000" b="1">
              <a:solidFill>
                <a:schemeClr val="bg1"/>
              </a:solidFill>
              <a:highlight>
                <a:srgbClr val="00FFFF"/>
              </a:highlight>
              <a:latin typeface="Calibri"/>
              <a:cs typeface="Calibri"/>
            </a:endParaRPr>
          </a:p>
          <a:p>
            <a:pPr marL="457200" lvl="1" indent="0">
              <a:buNone/>
            </a:pPr>
            <a:r>
              <a:rPr lang="en-US" sz="4000">
                <a:solidFill>
                  <a:srgbClr val="FFFFFF"/>
                </a:solidFill>
                <a:latin typeface="Calibri"/>
                <a:cs typeface="Arial"/>
              </a:rPr>
              <a:t>C. 200 times higher </a:t>
            </a:r>
          </a:p>
          <a:p>
            <a:pPr marL="457200" lvl="1" indent="0">
              <a:buNone/>
            </a:pPr>
            <a:r>
              <a:rPr lang="en-US" sz="4000">
                <a:solidFill>
                  <a:srgbClr val="FFFFFF"/>
                </a:solidFill>
                <a:latin typeface="Calibri"/>
                <a:cs typeface="Arial"/>
              </a:rPr>
              <a:t>D. 250 times higher</a:t>
            </a:r>
          </a:p>
          <a:p>
            <a:pPr lvl="1"/>
            <a:endParaRPr lang="en-US" sz="200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155A3B3-11A8-444D-A9A8-86C92F86AFBA}"/>
              </a:ext>
            </a:extLst>
          </p:cNvPr>
          <p:cNvSpPr/>
          <p:nvPr/>
        </p:nvSpPr>
        <p:spPr>
          <a:xfrm>
            <a:off x="5586518" y="4654765"/>
            <a:ext cx="4686200" cy="64877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01513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057BD59-F180-4DBF-9511-B0F749F1A302}"/>
              </a:ext>
            </a:extLst>
          </p:cNvPr>
          <p:cNvSpPr txBox="1"/>
          <p:nvPr/>
        </p:nvSpPr>
        <p:spPr>
          <a:xfrm>
            <a:off x="21211" y="-183970"/>
            <a:ext cx="12175110" cy="1118369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400">
                <a:solidFill>
                  <a:srgbClr val="C00000"/>
                </a:solidFill>
                <a:latin typeface="Aharoni"/>
                <a:ea typeface="+mj-ea"/>
                <a:cs typeface="Aharoni"/>
              </a:rPr>
              <a:t>Markedly Increased (100 Times) VTE Risk for Hospitalized Patients Compared to Community Residents (Heit JA Mayo Clin Proc 2001; 76: 1102)</a:t>
            </a:r>
          </a:p>
        </p:txBody>
      </p:sp>
      <p:pic>
        <p:nvPicPr>
          <p:cNvPr id="7" name="Content Placeholder 6" descr="Screen Shot 2019-10-07 at 2.11.35 PM.pn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8" r="1838"/>
          <a:stretch>
            <a:fillRect/>
          </a:stretch>
        </p:blipFill>
        <p:spPr>
          <a:xfrm>
            <a:off x="454861" y="2048933"/>
            <a:ext cx="5319560" cy="4473092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3D83F26F-C55B-4A92-9AFF-4894D14E27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96000" y="1253414"/>
            <a:ext cx="0" cy="212090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Content Placeholder 8" descr="Screen Shot 2019-10-07 at 2.11.52 PM.png"/>
          <p:cNvPicPr>
            <a:picLocks noGrp="1" noChangeAspect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6" r="536"/>
          <a:stretch>
            <a:fillRect/>
          </a:stretch>
        </p:blipFill>
        <p:spPr>
          <a:xfrm>
            <a:off x="6551292" y="2023536"/>
            <a:ext cx="5333925" cy="453059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2A6ED68-6C7B-4B34-86EC-4131F25F777A}"/>
              </a:ext>
            </a:extLst>
          </p:cNvPr>
          <p:cNvSpPr/>
          <p:nvPr/>
        </p:nvSpPr>
        <p:spPr>
          <a:xfrm>
            <a:off x="638175" y="2238375"/>
            <a:ext cx="927100" cy="2654300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9CAEA2A-5C64-43B3-93A5-989C31E31EC7}"/>
              </a:ext>
            </a:extLst>
          </p:cNvPr>
          <p:cNvSpPr/>
          <p:nvPr/>
        </p:nvSpPr>
        <p:spPr>
          <a:xfrm>
            <a:off x="6848474" y="2263775"/>
            <a:ext cx="927100" cy="2654300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59448DA-C417-4ED4-968B-FFC2C02A0381}"/>
              </a:ext>
            </a:extLst>
          </p:cNvPr>
          <p:cNvSpPr txBox="1"/>
          <p:nvPr/>
        </p:nvSpPr>
        <p:spPr>
          <a:xfrm>
            <a:off x="6853811" y="1200329"/>
            <a:ext cx="4732910" cy="572269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400">
                <a:latin typeface="Aharoni"/>
                <a:ea typeface="+mj-ea"/>
                <a:cs typeface="Aharoni"/>
              </a:rPr>
              <a:t>Non-Hospitalized Residents</a:t>
            </a:r>
            <a:endParaRPr lang="en-US">
              <a:latin typeface="Aharoni"/>
              <a:ea typeface="+mj-ea"/>
              <a:cs typeface="Aharoni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B613E6D-BDE9-4332-8435-255360B6EAB1}"/>
              </a:ext>
            </a:extLst>
          </p:cNvPr>
          <p:cNvSpPr txBox="1"/>
          <p:nvPr/>
        </p:nvSpPr>
        <p:spPr>
          <a:xfrm>
            <a:off x="757811" y="1200328"/>
            <a:ext cx="4732910" cy="572269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400">
                <a:latin typeface="Aharoni"/>
                <a:ea typeface="+mj-ea"/>
                <a:cs typeface="Aharoni"/>
              </a:rPr>
              <a:t>Hospitalized Residents</a:t>
            </a:r>
            <a:endParaRPr lang="en-US">
              <a:latin typeface="Aharoni"/>
              <a:ea typeface="+mj-ea"/>
              <a:cs typeface="Aharoni"/>
            </a:endParaRPr>
          </a:p>
        </p:txBody>
      </p:sp>
    </p:spTree>
    <p:extLst>
      <p:ext uri="{BB962C8B-B14F-4D97-AF65-F5344CB8AC3E}">
        <p14:creationId xmlns:p14="http://schemas.microsoft.com/office/powerpoint/2010/main" val="311563384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2ED9029-64A6-4BAE-BA25-DC2A13D43E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834" y="0"/>
            <a:ext cx="12192000" cy="685800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AFABACF-DDBE-415C-8EE1-F7DD68C632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438656" cy="6858000"/>
          </a:xfrm>
          <a:prstGeom prst="rect">
            <a:avLst/>
          </a:prstGeom>
          <a:solidFill>
            <a:schemeClr val="accent5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2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1E17A99-1553-4633-ADFB-5CCDCF801D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38656" y="0"/>
            <a:ext cx="3215640" cy="6858000"/>
          </a:xfrm>
          <a:prstGeom prst="rect">
            <a:avLst/>
          </a:prstGeom>
          <a:solidFill>
            <a:schemeClr val="accent5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CD1AACA0-F21E-44BF-8C8A-B944E34593E2}"/>
              </a:ext>
            </a:extLst>
          </p:cNvPr>
          <p:cNvSpPr txBox="1">
            <a:spLocks/>
          </p:cNvSpPr>
          <p:nvPr/>
        </p:nvSpPr>
        <p:spPr>
          <a:xfrm>
            <a:off x="4990406" y="688517"/>
            <a:ext cx="7211391" cy="584248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4000">
                <a:solidFill>
                  <a:srgbClr val="FFFFFF"/>
                </a:solidFill>
              </a:rPr>
              <a:t>Which of the following is considered high risk for VTE according to BWH risk stratification order set? </a:t>
            </a:r>
            <a:endParaRPr lang="en-US" sz="4000">
              <a:cs typeface="Calibri"/>
            </a:endParaRPr>
          </a:p>
          <a:p>
            <a:pPr marL="0"/>
            <a:endParaRPr lang="en-US" sz="4000">
              <a:solidFill>
                <a:srgbClr val="FFFFFF"/>
              </a:solidFill>
              <a:cs typeface="Calibri"/>
            </a:endParaRPr>
          </a:p>
          <a:p>
            <a:pPr marL="0" indent="0">
              <a:buNone/>
            </a:pPr>
            <a:r>
              <a:rPr lang="en-US" sz="4000">
                <a:solidFill>
                  <a:srgbClr val="FFFFFF"/>
                </a:solidFill>
              </a:rPr>
              <a:t>A. Bariatric surgery</a:t>
            </a:r>
            <a:endParaRPr lang="en-US" sz="4000">
              <a:solidFill>
                <a:srgbClr val="FFFFFF"/>
              </a:solidFill>
              <a:cs typeface="Calibri"/>
            </a:endParaRPr>
          </a:p>
          <a:p>
            <a:pPr marL="0" indent="0">
              <a:buNone/>
            </a:pPr>
            <a:r>
              <a:rPr lang="en-US" sz="4000">
                <a:solidFill>
                  <a:srgbClr val="FFFFFF"/>
                </a:solidFill>
              </a:rPr>
              <a:t>B. Prior history of VTE</a:t>
            </a:r>
            <a:endParaRPr lang="en-US" sz="4000">
              <a:solidFill>
                <a:srgbClr val="FFFFFF"/>
              </a:solidFill>
              <a:cs typeface="Calibri"/>
            </a:endParaRPr>
          </a:p>
          <a:p>
            <a:pPr marL="0" indent="0">
              <a:buNone/>
            </a:pPr>
            <a:r>
              <a:rPr lang="en-US" sz="4000">
                <a:solidFill>
                  <a:srgbClr val="FFFFFF"/>
                </a:solidFill>
              </a:rPr>
              <a:t>C. Laparoscopic cholecystectomy </a:t>
            </a:r>
            <a:endParaRPr lang="en-US" sz="4000">
              <a:solidFill>
                <a:srgbClr val="FFFFFF"/>
              </a:solidFill>
              <a:cs typeface="Calibri"/>
            </a:endParaRPr>
          </a:p>
          <a:p>
            <a:pPr marL="0" indent="0">
              <a:buNone/>
            </a:pPr>
            <a:r>
              <a:rPr lang="en-US" sz="4000">
                <a:solidFill>
                  <a:srgbClr val="FFFFFF"/>
                </a:solidFill>
              </a:rPr>
              <a:t>D. Pneumonia </a:t>
            </a:r>
            <a:endParaRPr lang="en-US" sz="4000">
              <a:solidFill>
                <a:srgbClr val="FFFFFF"/>
              </a:solidFill>
              <a:cs typeface="Calibri"/>
            </a:endParaRPr>
          </a:p>
          <a:p>
            <a:pPr marL="0" indent="0">
              <a:buNone/>
            </a:pPr>
            <a:endParaRPr lang="en-US" sz="2000">
              <a:solidFill>
                <a:srgbClr val="FFFFFF"/>
              </a:solidFill>
              <a:cs typeface="Calibri"/>
            </a:endParaRPr>
          </a:p>
          <a:p>
            <a:pPr marL="0"/>
            <a:endParaRPr lang="en-US" sz="2000">
              <a:solidFill>
                <a:srgbClr val="FFFFFF"/>
              </a:solidFill>
            </a:endParaRPr>
          </a:p>
          <a:p>
            <a:pPr marL="0"/>
            <a:endParaRPr lang="en-US" sz="2000">
              <a:solidFill>
                <a:srgbClr val="FFFFFF"/>
              </a:solidFill>
            </a:endParaRPr>
          </a:p>
          <a:p>
            <a:pPr marL="0"/>
            <a:endParaRPr lang="en-US" sz="2000">
              <a:solidFill>
                <a:srgbClr val="FFFFFF"/>
              </a:solidFill>
            </a:endParaRPr>
          </a:p>
          <a:p>
            <a:pPr lvl="1"/>
            <a:endParaRPr lang="en-US" sz="2000">
              <a:solidFill>
                <a:srgbClr val="FFFFFF"/>
              </a:solidFill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670ABAD-8C63-4540-9DF7-AADBA9542645}"/>
              </a:ext>
            </a:extLst>
          </p:cNvPr>
          <p:cNvSpPr txBox="1">
            <a:spLocks/>
          </p:cNvSpPr>
          <p:nvPr/>
        </p:nvSpPr>
        <p:spPr>
          <a:xfrm>
            <a:off x="1287343" y="2615082"/>
            <a:ext cx="3232125" cy="44910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5400">
                <a:solidFill>
                  <a:srgbClr val="FFFFFF"/>
                </a:solidFill>
                <a:latin typeface="Aharoni"/>
                <a:cs typeface="Aharoni"/>
              </a:rPr>
              <a:t>Question 2</a:t>
            </a:r>
          </a:p>
        </p:txBody>
      </p:sp>
    </p:spTree>
    <p:extLst>
      <p:ext uri="{BB962C8B-B14F-4D97-AF65-F5344CB8AC3E}">
        <p14:creationId xmlns:p14="http://schemas.microsoft.com/office/powerpoint/2010/main" val="179916834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2ED9029-64A6-4BAE-BA25-DC2A13D43E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834" y="0"/>
            <a:ext cx="12192000" cy="685800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AFABACF-DDBE-415C-8EE1-F7DD68C632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438656" cy="6858000"/>
          </a:xfrm>
          <a:prstGeom prst="rect">
            <a:avLst/>
          </a:prstGeom>
          <a:solidFill>
            <a:schemeClr val="accent5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2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1E17A99-1553-4633-ADFB-5CCDCF801D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38656" y="0"/>
            <a:ext cx="3215640" cy="6858000"/>
          </a:xfrm>
          <a:prstGeom prst="rect">
            <a:avLst/>
          </a:prstGeom>
          <a:solidFill>
            <a:schemeClr val="accent5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CD1AACA0-F21E-44BF-8C8A-B944E34593E2}"/>
              </a:ext>
            </a:extLst>
          </p:cNvPr>
          <p:cNvSpPr txBox="1">
            <a:spLocks/>
          </p:cNvSpPr>
          <p:nvPr/>
        </p:nvSpPr>
        <p:spPr>
          <a:xfrm>
            <a:off x="4990406" y="688517"/>
            <a:ext cx="7211391" cy="584248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4000">
                <a:solidFill>
                  <a:srgbClr val="FFFFFF"/>
                </a:solidFill>
              </a:rPr>
              <a:t>Which of the following is considered high risk for VTE according to BWH risk stratification order set? </a:t>
            </a:r>
            <a:endParaRPr lang="en-US" sz="4000">
              <a:cs typeface="Calibri"/>
            </a:endParaRPr>
          </a:p>
          <a:p>
            <a:pPr marL="0"/>
            <a:endParaRPr lang="en-US" sz="4000">
              <a:solidFill>
                <a:srgbClr val="FFFFFF"/>
              </a:solidFill>
              <a:cs typeface="Calibri"/>
            </a:endParaRPr>
          </a:p>
          <a:p>
            <a:pPr marL="0" indent="0">
              <a:buNone/>
            </a:pPr>
            <a:r>
              <a:rPr lang="en-US" sz="4000">
                <a:solidFill>
                  <a:schemeClr val="bg1"/>
                </a:solidFill>
                <a:highlight>
                  <a:srgbClr val="00FFFF"/>
                </a:highlight>
              </a:rPr>
              <a:t>A. Bariatric surgery</a:t>
            </a:r>
            <a:endParaRPr lang="en-US" sz="4000">
              <a:solidFill>
                <a:schemeClr val="bg1"/>
              </a:solidFill>
              <a:cs typeface="Calibri"/>
            </a:endParaRPr>
          </a:p>
          <a:p>
            <a:pPr marL="0" indent="0">
              <a:buNone/>
            </a:pPr>
            <a:r>
              <a:rPr lang="en-US" sz="4000">
                <a:solidFill>
                  <a:srgbClr val="FFFFFF"/>
                </a:solidFill>
              </a:rPr>
              <a:t>B. Prior history of VTE</a:t>
            </a:r>
            <a:endParaRPr lang="en-US" sz="4000">
              <a:solidFill>
                <a:srgbClr val="FFFFFF"/>
              </a:solidFill>
              <a:cs typeface="Calibri"/>
            </a:endParaRPr>
          </a:p>
          <a:p>
            <a:pPr marL="0" indent="0">
              <a:buNone/>
            </a:pPr>
            <a:r>
              <a:rPr lang="en-US" sz="4000">
                <a:solidFill>
                  <a:srgbClr val="FFFFFF"/>
                </a:solidFill>
              </a:rPr>
              <a:t>C. Laparoscopic cholecystectomy </a:t>
            </a:r>
            <a:endParaRPr lang="en-US" sz="4000">
              <a:solidFill>
                <a:srgbClr val="FFFFFF"/>
              </a:solidFill>
              <a:cs typeface="Calibri"/>
            </a:endParaRPr>
          </a:p>
          <a:p>
            <a:pPr marL="0" indent="0">
              <a:buNone/>
            </a:pPr>
            <a:r>
              <a:rPr lang="en-US" sz="4000">
                <a:solidFill>
                  <a:srgbClr val="FFFFFF"/>
                </a:solidFill>
              </a:rPr>
              <a:t>D. Pneumonia </a:t>
            </a:r>
            <a:endParaRPr lang="en-US" sz="4000">
              <a:solidFill>
                <a:srgbClr val="FFFFFF"/>
              </a:solidFill>
              <a:cs typeface="Calibri"/>
            </a:endParaRPr>
          </a:p>
          <a:p>
            <a:pPr marL="0" indent="0">
              <a:buNone/>
            </a:pPr>
            <a:endParaRPr lang="en-US" sz="2000">
              <a:solidFill>
                <a:srgbClr val="FFFFFF"/>
              </a:solidFill>
              <a:cs typeface="Calibri"/>
            </a:endParaRPr>
          </a:p>
          <a:p>
            <a:pPr marL="0"/>
            <a:endParaRPr lang="en-US" sz="2000">
              <a:solidFill>
                <a:srgbClr val="FFFFFF"/>
              </a:solidFill>
            </a:endParaRPr>
          </a:p>
          <a:p>
            <a:pPr marL="0"/>
            <a:endParaRPr lang="en-US" sz="2000">
              <a:solidFill>
                <a:srgbClr val="FFFFFF"/>
              </a:solidFill>
            </a:endParaRPr>
          </a:p>
          <a:p>
            <a:pPr marL="0"/>
            <a:endParaRPr lang="en-US" sz="2000">
              <a:solidFill>
                <a:srgbClr val="FFFFFF"/>
              </a:solidFill>
            </a:endParaRPr>
          </a:p>
          <a:p>
            <a:pPr lvl="1"/>
            <a:endParaRPr lang="en-US" sz="2000">
              <a:solidFill>
                <a:srgbClr val="FFFFFF"/>
              </a:solidFill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670ABAD-8C63-4540-9DF7-AADBA9542645}"/>
              </a:ext>
            </a:extLst>
          </p:cNvPr>
          <p:cNvSpPr txBox="1">
            <a:spLocks/>
          </p:cNvSpPr>
          <p:nvPr/>
        </p:nvSpPr>
        <p:spPr>
          <a:xfrm>
            <a:off x="1287343" y="2615082"/>
            <a:ext cx="3232125" cy="44910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5400">
                <a:solidFill>
                  <a:srgbClr val="FFFFFF"/>
                </a:solidFill>
                <a:latin typeface="Aharoni"/>
                <a:cs typeface="Aharoni"/>
              </a:rPr>
              <a:t>Question 2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09728DF-3F32-4E7F-A5EC-578C343F5993}"/>
              </a:ext>
            </a:extLst>
          </p:cNvPr>
          <p:cNvSpPr/>
          <p:nvPr/>
        </p:nvSpPr>
        <p:spPr>
          <a:xfrm>
            <a:off x="4821904" y="3604402"/>
            <a:ext cx="4916237" cy="66315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15045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2BADA3CA-09E6-43C3-B0A4-B885A3F0AB93}"/>
              </a:ext>
            </a:extLst>
          </p:cNvPr>
          <p:cNvSpPr txBox="1">
            <a:spLocks/>
          </p:cNvSpPr>
          <p:nvPr/>
        </p:nvSpPr>
        <p:spPr>
          <a:xfrm>
            <a:off x="291862" y="393881"/>
            <a:ext cx="11694542" cy="1257106"/>
          </a:xfrm>
          <a:prstGeom prst="rect">
            <a:avLst/>
          </a:prstGeom>
        </p:spPr>
        <p:txBody>
          <a:bodyPr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5400" b="1">
                <a:latin typeface="Aharoni"/>
                <a:cs typeface="Aharoni"/>
              </a:rPr>
              <a:t>Prophylaxis Risk Stratification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93C9C02-4DD2-4124-999E-CB944C321810}"/>
              </a:ext>
            </a:extLst>
          </p:cNvPr>
          <p:cNvSpPr/>
          <p:nvPr/>
        </p:nvSpPr>
        <p:spPr>
          <a:xfrm>
            <a:off x="828736" y="1515144"/>
            <a:ext cx="9973473" cy="212572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3EFA0720-0149-4387-AB76-97611D1849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4698791"/>
              </p:ext>
            </p:extLst>
          </p:nvPr>
        </p:nvGraphicFramePr>
        <p:xfrm>
          <a:off x="920150" y="1610263"/>
          <a:ext cx="10772000" cy="44500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01346">
                  <a:extLst>
                    <a:ext uri="{9D8B030D-6E8A-4147-A177-3AD203B41FA5}">
                      <a16:colId xmlns:a16="http://schemas.microsoft.com/office/drawing/2014/main" val="4106809758"/>
                    </a:ext>
                  </a:extLst>
                </a:gridCol>
                <a:gridCol w="7770654">
                  <a:extLst>
                    <a:ext uri="{9D8B030D-6E8A-4147-A177-3AD203B41FA5}">
                      <a16:colId xmlns:a16="http://schemas.microsoft.com/office/drawing/2014/main" val="294209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4000" b="0" i="0" u="none" strike="noStrike" noProof="0">
                          <a:latin typeface="Aharoni"/>
                        </a:rPr>
                        <a:t>High Risk</a:t>
                      </a:r>
                      <a:endParaRPr lang="en-US" sz="4000">
                        <a:latin typeface="Aharon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/>
                        <a:buChar char="§"/>
                      </a:pPr>
                      <a:r>
                        <a:rPr lang="en-US"/>
                        <a:t>Major Orthopedic Surgery</a:t>
                      </a:r>
                    </a:p>
                    <a:p>
                      <a:pPr marL="285750" lvl="0" indent="-285750">
                        <a:buFont typeface="Wingdings"/>
                        <a:buChar char="§"/>
                      </a:pPr>
                      <a:r>
                        <a:rPr lang="en-US"/>
                        <a:t>Major Surgery for cancer</a:t>
                      </a:r>
                    </a:p>
                    <a:p>
                      <a:pPr marL="285750" lvl="0" indent="-285750">
                        <a:buFont typeface="Wingdings"/>
                        <a:buChar char="§"/>
                      </a:pPr>
                      <a:r>
                        <a:rPr lang="en-US"/>
                        <a:t>Craniotomy or spinal surgery</a:t>
                      </a:r>
                    </a:p>
                    <a:p>
                      <a:pPr marL="285750" lvl="0" indent="-285750">
                        <a:buFont typeface="Wingdings"/>
                        <a:buChar char="§"/>
                      </a:pPr>
                      <a:r>
                        <a:rPr lang="en-US"/>
                        <a:t>Bariatric surgery</a:t>
                      </a:r>
                    </a:p>
                    <a:p>
                      <a:pPr marL="285750" lvl="0" indent="-285750">
                        <a:buFont typeface="Wingdings"/>
                        <a:buChar char="§"/>
                      </a:pPr>
                      <a:r>
                        <a:rPr lang="en-US"/>
                        <a:t>Polytrauma</a:t>
                      </a:r>
                    </a:p>
                    <a:p>
                      <a:pPr marL="285750" lvl="0" indent="-285750">
                        <a:buFont typeface="Wingdings"/>
                        <a:buChar char="§"/>
                      </a:pPr>
                      <a:r>
                        <a:rPr lang="en-US"/>
                        <a:t>Critical illness in ICU</a:t>
                      </a:r>
                    </a:p>
                    <a:p>
                      <a:pPr marL="285750" lvl="0" indent="-285750">
                        <a:buFont typeface="Wingdings"/>
                        <a:buChar char="§"/>
                      </a:pPr>
                      <a:r>
                        <a:rPr lang="en-US"/>
                        <a:t>2+ Moderate Risk Factors (below)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5346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4000" b="0" i="0" u="none" strike="noStrike" noProof="0">
                          <a:latin typeface="Aharoni"/>
                        </a:rPr>
                        <a:t>Moderate Risk</a:t>
                      </a:r>
                      <a:endParaRPr lang="en-US" sz="4000">
                        <a:latin typeface="Aharon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/>
                        <a:buChar char="§"/>
                      </a:pPr>
                      <a:r>
                        <a:rPr lang="en-US"/>
                        <a:t>Major Surgery (duration greater than 45 minutes) not including major orthopedic, cancer, or spine surgery (see above)</a:t>
                      </a:r>
                    </a:p>
                    <a:p>
                      <a:pPr marL="285750" lvl="0" indent="-285750">
                        <a:buFont typeface="Wingdings"/>
                        <a:buChar char="§"/>
                      </a:pPr>
                      <a:r>
                        <a:rPr lang="en-US"/>
                        <a:t>Acute illness or immobility with greater than 48 hours anticipated LOS</a:t>
                      </a:r>
                    </a:p>
                    <a:p>
                      <a:pPr marL="285750" lvl="0" indent="-285750">
                        <a:buFont typeface="Wingdings"/>
                        <a:buChar char="§"/>
                      </a:pPr>
                      <a:r>
                        <a:rPr lang="en-US"/>
                        <a:t>PMHx of VTE or known thrombophilia (including hormone therapy)</a:t>
                      </a:r>
                    </a:p>
                    <a:p>
                      <a:pPr marL="285750" lvl="0" indent="-285750">
                        <a:buFont typeface="Wingdings"/>
                        <a:buChar char="§"/>
                      </a:pPr>
                      <a:r>
                        <a:rPr lang="en-US"/>
                        <a:t>Active malignancy or receiving treatment for cancer (excluding short stay for chemo infusion)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32058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4000" b="0" i="0" u="none" strike="noStrike" noProof="0">
                          <a:latin typeface="Aharoni"/>
                        </a:rPr>
                        <a:t>Low Risk</a:t>
                      </a:r>
                      <a:endParaRPr lang="en-US" sz="4000">
                        <a:latin typeface="Aharon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/>
                        <a:buChar char="§"/>
                      </a:pPr>
                      <a:r>
                        <a:rPr lang="en-US"/>
                        <a:t>Ambulating patients staying less than 48 hours not meeting criteria for moderate/high risk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7767682"/>
                  </a:ext>
                </a:extLst>
              </a:tr>
            </a:tbl>
          </a:graphicData>
        </a:graphic>
      </p:graphicFrame>
      <p:sp>
        <p:nvSpPr>
          <p:cNvPr id="8" name="Title 1">
            <a:extLst>
              <a:ext uri="{FF2B5EF4-FFF2-40B4-BE49-F238E27FC236}">
                <a16:creationId xmlns:a16="http://schemas.microsoft.com/office/drawing/2014/main" id="{3BACA05F-6724-4C28-BF35-DA2651BBFA2F}"/>
              </a:ext>
            </a:extLst>
          </p:cNvPr>
          <p:cNvSpPr txBox="1">
            <a:spLocks/>
          </p:cNvSpPr>
          <p:nvPr/>
        </p:nvSpPr>
        <p:spPr>
          <a:xfrm>
            <a:off x="7336768" y="1659088"/>
            <a:ext cx="3355676" cy="157340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28575">
            <a:solidFill>
              <a:srgbClr val="C00000"/>
            </a:solidFill>
          </a:ln>
        </p:spPr>
        <p:txBody>
          <a:bodyPr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5400" b="1">
                <a:latin typeface="Aharoni"/>
                <a:cs typeface="Aharoni"/>
              </a:rPr>
              <a:t>RISK </a:t>
            </a:r>
            <a:endParaRPr lang="en-US">
              <a:latin typeface="Calibri Light"/>
              <a:cs typeface="Calibri Light"/>
            </a:endParaRPr>
          </a:p>
          <a:p>
            <a:pPr algn="ctr"/>
            <a:r>
              <a:rPr lang="en-US" sz="5400" b="1">
                <a:latin typeface="Aharoni"/>
                <a:cs typeface="Aharoni"/>
              </a:rPr>
              <a:t>MATTERS</a:t>
            </a:r>
            <a:endParaRPr lang="en-US">
              <a:cs typeface="Calibri Light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93927AD-B8ED-4B8F-AF2C-36A36528F4A4}"/>
              </a:ext>
            </a:extLst>
          </p:cNvPr>
          <p:cNvSpPr/>
          <p:nvPr/>
        </p:nvSpPr>
        <p:spPr>
          <a:xfrm>
            <a:off x="3942272" y="2402260"/>
            <a:ext cx="2501659" cy="373811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877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A67B5B4-3A24-436E-B663-1B2EBFF8A0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324"/>
            <a:ext cx="12192000" cy="6861324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 13">
            <a:extLst>
              <a:ext uri="{FF2B5EF4-FFF2-40B4-BE49-F238E27FC236}">
                <a16:creationId xmlns:a16="http://schemas.microsoft.com/office/drawing/2014/main" id="{987FDF89-C993-41F4-A1B8-DBAFF16008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786754" cy="6858000"/>
          </a:xfrm>
          <a:custGeom>
            <a:avLst/>
            <a:gdLst>
              <a:gd name="connsiteX0" fmla="*/ 0 w 11786754"/>
              <a:gd name="connsiteY0" fmla="*/ 0 h 6858000"/>
              <a:gd name="connsiteX1" fmla="*/ 8610600 w 11786754"/>
              <a:gd name="connsiteY1" fmla="*/ 0 h 6858000"/>
              <a:gd name="connsiteX2" fmla="*/ 11786754 w 11786754"/>
              <a:gd name="connsiteY2" fmla="*/ 6858000 h 6858000"/>
              <a:gd name="connsiteX3" fmla="*/ 0 w 1178675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86754" h="6858000">
                <a:moveTo>
                  <a:pt x="0" y="0"/>
                </a:moveTo>
                <a:lnTo>
                  <a:pt x="8610600" y="0"/>
                </a:lnTo>
                <a:lnTo>
                  <a:pt x="11786754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000000">
              <a:alpha val="2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 11">
            <a:extLst>
              <a:ext uri="{FF2B5EF4-FFF2-40B4-BE49-F238E27FC236}">
                <a16:creationId xmlns:a16="http://schemas.microsoft.com/office/drawing/2014/main" id="{64E585EA-75FD-4025-8270-F66A58A15C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581400" cy="6858000"/>
          </a:xfrm>
          <a:custGeom>
            <a:avLst/>
            <a:gdLst>
              <a:gd name="connsiteX0" fmla="*/ 0 w 3581400"/>
              <a:gd name="connsiteY0" fmla="*/ 0 h 6858000"/>
              <a:gd name="connsiteX1" fmla="*/ 405246 w 3581400"/>
              <a:gd name="connsiteY1" fmla="*/ 0 h 6858000"/>
              <a:gd name="connsiteX2" fmla="*/ 3581400 w 3581400"/>
              <a:gd name="connsiteY2" fmla="*/ 6858000 h 6858000"/>
              <a:gd name="connsiteX3" fmla="*/ 0 w 35814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81400" h="6858000">
                <a:moveTo>
                  <a:pt x="0" y="0"/>
                </a:moveTo>
                <a:lnTo>
                  <a:pt x="405246" y="0"/>
                </a:lnTo>
                <a:lnTo>
                  <a:pt x="35814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000000">
              <a:alpha val="2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9795" y="-353743"/>
            <a:ext cx="11541493" cy="1339940"/>
          </a:xfrm>
        </p:spPr>
        <p:txBody>
          <a:bodyPr vert="horz" lIns="91440" tIns="45720" rIns="91440" bIns="45720" rtlCol="0" anchor="ctr">
            <a:noAutofit/>
          </a:bodyPr>
          <a:lstStyle/>
          <a:p>
            <a:br>
              <a:rPr lang="en-US" sz="5400">
                <a:latin typeface="Aharoni"/>
              </a:rPr>
            </a:br>
            <a:r>
              <a:rPr lang="en-US" sz="5400">
                <a:solidFill>
                  <a:srgbClr val="FFFFFF"/>
                </a:solidFill>
                <a:latin typeface="Aharoni"/>
                <a:cs typeface="Aharoni"/>
              </a:rPr>
              <a:t>How to decide on VTE prophylaxis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6842" y="67281"/>
            <a:ext cx="11795182" cy="6584133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endParaRPr lang="en-US" sz="1900">
              <a:solidFill>
                <a:srgbClr val="FFFFFF"/>
              </a:solidFill>
              <a:latin typeface="Arial"/>
              <a:cs typeface="Arial"/>
            </a:endParaRPr>
          </a:p>
          <a:p>
            <a:pPr marL="0" indent="0">
              <a:buNone/>
            </a:pPr>
            <a:endParaRPr lang="en-US" sz="3200" i="1" dirty="0">
              <a:solidFill>
                <a:schemeClr val="accent5">
                  <a:lumMod val="40000"/>
                  <a:lumOff val="60000"/>
                </a:schemeClr>
              </a:solidFill>
              <a:latin typeface="Arial"/>
              <a:cs typeface="Arial"/>
            </a:endParaRPr>
          </a:p>
          <a:p>
            <a:pPr marL="0" indent="0">
              <a:buNone/>
            </a:pPr>
            <a:r>
              <a:rPr lang="en-US" sz="3200" i="1" dirty="0">
                <a:solidFill>
                  <a:schemeClr val="accent5">
                    <a:lumMod val="40000"/>
                    <a:lumOff val="60000"/>
                  </a:schemeClr>
                </a:solidFill>
                <a:latin typeface="Arial"/>
                <a:cs typeface="Arial"/>
              </a:rPr>
              <a:t>The BWH/Epic protocol is based on specialty society guidelines</a:t>
            </a:r>
            <a:endParaRPr lang="en-US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  <a:p>
            <a:pPr marL="0" indent="0">
              <a:buNone/>
            </a:pPr>
            <a:endParaRPr lang="en-US" sz="3200">
              <a:solidFill>
                <a:srgbClr val="FFFFFF"/>
              </a:solidFill>
              <a:latin typeface="Arial"/>
              <a:cs typeface="Arial"/>
            </a:endParaRPr>
          </a:p>
          <a:p>
            <a:pPr marL="0" indent="0">
              <a:buNone/>
            </a:pPr>
            <a:r>
              <a:rPr lang="en-US" sz="3200" dirty="0">
                <a:solidFill>
                  <a:srgbClr val="FFFFFF"/>
                </a:solidFill>
                <a:latin typeface="Arial"/>
                <a:cs typeface="Arial"/>
              </a:rPr>
              <a:t>1. </a:t>
            </a:r>
            <a:r>
              <a:rPr lang="en-US" sz="3200" b="1" dirty="0">
                <a:solidFill>
                  <a:srgbClr val="FFFFFF"/>
                </a:solidFill>
                <a:latin typeface="Arial"/>
                <a:cs typeface="Arial"/>
              </a:rPr>
              <a:t>Determine Clotting Risk:</a:t>
            </a:r>
            <a:endParaRPr lang="en-US" dirty="0">
              <a:cs typeface="Calibri"/>
            </a:endParaRPr>
          </a:p>
          <a:p>
            <a:pPr marL="457200" indent="-457200"/>
            <a:r>
              <a:rPr lang="en-US" sz="3200" b="1" dirty="0">
                <a:solidFill>
                  <a:srgbClr val="FFFFFF"/>
                </a:solidFill>
                <a:latin typeface="Arial"/>
                <a:cs typeface="Arial"/>
              </a:rPr>
              <a:t>High Risk: Prior Clot, Active Cancer, Inflammatory Bowel Disease, Age &gt;60, Heart Failure, COPD, Immobile &gt;3days </a:t>
            </a:r>
          </a:p>
          <a:p>
            <a:pPr marL="0" indent="0">
              <a:buNone/>
            </a:pPr>
            <a:r>
              <a:rPr lang="en-US" sz="3200" dirty="0">
                <a:solidFill>
                  <a:srgbClr val="FFFFFF"/>
                </a:solidFill>
                <a:latin typeface="Arial"/>
                <a:cs typeface="Arial"/>
              </a:rPr>
              <a:t>2. Determine Bleeding Risk:</a:t>
            </a:r>
          </a:p>
          <a:p>
            <a:r>
              <a:rPr lang="en-US" sz="3200" dirty="0">
                <a:solidFill>
                  <a:srgbClr val="FFFFFF"/>
                </a:solidFill>
                <a:latin typeface="Arial"/>
                <a:cs typeface="Arial"/>
              </a:rPr>
              <a:t>High Risk: Active Peptic Ulcer Disease, Recent GI Bleed (within 3 months), platelets &lt; 50,000</a:t>
            </a:r>
          </a:p>
          <a:p>
            <a:pPr marL="0" indent="0">
              <a:buNone/>
            </a:pPr>
            <a:r>
              <a:rPr lang="en-US" sz="3200" dirty="0">
                <a:solidFill>
                  <a:srgbClr val="FFFFFF"/>
                </a:solidFill>
                <a:latin typeface="Arial"/>
                <a:cs typeface="Arial"/>
              </a:rPr>
              <a:t>3. Other Considerations:</a:t>
            </a:r>
          </a:p>
          <a:p>
            <a:pPr lvl="1"/>
            <a:r>
              <a:rPr lang="en-US" dirty="0">
                <a:solidFill>
                  <a:srgbClr val="FFFFFF"/>
                </a:solidFill>
                <a:latin typeface="Arial"/>
                <a:cs typeface="Arial"/>
              </a:rPr>
              <a:t>Patients not at high-bleeding risk should receive chemical prophylaxis.</a:t>
            </a:r>
            <a:endParaRPr lang="en-US" dirty="0">
              <a:cs typeface="Calibri"/>
            </a:endParaRPr>
          </a:p>
          <a:p>
            <a:pPr lvl="1"/>
            <a:r>
              <a:rPr lang="en-US" dirty="0">
                <a:solidFill>
                  <a:srgbClr val="FFFFFF"/>
                </a:solidFill>
                <a:latin typeface="Arial"/>
                <a:cs typeface="Arial"/>
              </a:rPr>
              <a:t>High-bleeding risk patients should receive mechanical prophylaxis.</a:t>
            </a:r>
          </a:p>
        </p:txBody>
      </p:sp>
    </p:spTree>
    <p:extLst>
      <p:ext uri="{BB962C8B-B14F-4D97-AF65-F5344CB8AC3E}">
        <p14:creationId xmlns:p14="http://schemas.microsoft.com/office/powerpoint/2010/main" val="10891513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A6B319F-86FE-4754-878E-06F0804D88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32385" cy="6858000"/>
          </a:xfrm>
          <a:prstGeom prst="rect">
            <a:avLst/>
          </a:prstGeom>
          <a:solidFill>
            <a:schemeClr val="accent5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2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CF7D1B5-3477-499F-ACC5-2C8B07F4ED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2385" y="0"/>
            <a:ext cx="3218914" cy="6858000"/>
          </a:xfrm>
          <a:prstGeom prst="rect">
            <a:avLst/>
          </a:prstGeom>
          <a:solidFill>
            <a:schemeClr val="accent5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46416" y="472856"/>
            <a:ext cx="7648900" cy="6212032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0" indent="0">
              <a:buNone/>
            </a:pPr>
            <a:r>
              <a:rPr lang="en-US" sz="4000"/>
              <a:t>Compared to patients receiving no prophylaxis, the risk ratio for pulmonary embolism (PE) in recipients of unfractionated heparin (UFH) or low molecular weight heparin (LMWH) is:</a:t>
            </a:r>
            <a:endParaRPr lang="en-US" sz="4000">
              <a:cs typeface="Calibri"/>
            </a:endParaRPr>
          </a:p>
          <a:p>
            <a:pPr marL="0" indent="0">
              <a:buNone/>
            </a:pPr>
            <a:r>
              <a:rPr lang="en-US" sz="4000"/>
              <a:t>Remember!  Lower ratio = greater risk reduction</a:t>
            </a:r>
            <a:endParaRPr lang="en-US" sz="4000">
              <a:cs typeface="Calibri"/>
            </a:endParaRPr>
          </a:p>
          <a:p>
            <a:pPr marL="0" indent="0">
              <a:buNone/>
            </a:pPr>
            <a:endParaRPr lang="en-US" sz="4000">
              <a:cs typeface="Calibri"/>
            </a:endParaRPr>
          </a:p>
          <a:p>
            <a:pPr marL="228600" lvl="1" indent="0">
              <a:buNone/>
            </a:pPr>
            <a:r>
              <a:rPr lang="en-US" sz="4000"/>
              <a:t>A. 0.7-0.9</a:t>
            </a:r>
            <a:endParaRPr lang="en-US" sz="4000">
              <a:cs typeface="Calibri"/>
            </a:endParaRPr>
          </a:p>
          <a:p>
            <a:pPr marL="228600" lvl="1" indent="0">
              <a:buNone/>
            </a:pPr>
            <a:r>
              <a:rPr lang="en-US" sz="4000"/>
              <a:t>B. 0.6-0.8</a:t>
            </a:r>
            <a:endParaRPr lang="en-US" sz="4000">
              <a:cs typeface="Calibri"/>
            </a:endParaRPr>
          </a:p>
          <a:p>
            <a:pPr marL="228600" lvl="1" indent="0">
              <a:buNone/>
            </a:pPr>
            <a:r>
              <a:rPr lang="en-US" sz="4000">
                <a:ea typeface="+mn-lt"/>
                <a:cs typeface="+mn-lt"/>
              </a:rPr>
              <a:t>C. 0.4-0.6</a:t>
            </a:r>
            <a:endParaRPr lang="en-US" sz="4000">
              <a:cs typeface="Calibri"/>
            </a:endParaRPr>
          </a:p>
          <a:p>
            <a:pPr marL="228600" lvl="1" indent="0">
              <a:buNone/>
            </a:pPr>
            <a:r>
              <a:rPr lang="en-US" sz="4000"/>
              <a:t>D. 0.1-0.3</a:t>
            </a:r>
            <a:endParaRPr lang="en-US" sz="4000">
              <a:cs typeface="Calibri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372A14AC-0AE0-410E-81B7-BB832E7CD6ED}"/>
              </a:ext>
            </a:extLst>
          </p:cNvPr>
          <p:cNvSpPr txBox="1">
            <a:spLocks/>
          </p:cNvSpPr>
          <p:nvPr/>
        </p:nvSpPr>
        <p:spPr>
          <a:xfrm>
            <a:off x="712248" y="2543195"/>
            <a:ext cx="3232125" cy="44910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5400">
                <a:solidFill>
                  <a:srgbClr val="FFFFFF"/>
                </a:solidFill>
                <a:latin typeface="Aharoni"/>
                <a:cs typeface="Aharoni"/>
              </a:rPr>
              <a:t>Question 3</a:t>
            </a:r>
          </a:p>
        </p:txBody>
      </p:sp>
    </p:spTree>
    <p:extLst>
      <p:ext uri="{BB962C8B-B14F-4D97-AF65-F5344CB8AC3E}">
        <p14:creationId xmlns:p14="http://schemas.microsoft.com/office/powerpoint/2010/main" val="1281807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A6B319F-86FE-4754-878E-06F0804D88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32385" cy="6858000"/>
          </a:xfrm>
          <a:prstGeom prst="rect">
            <a:avLst/>
          </a:prstGeom>
          <a:solidFill>
            <a:schemeClr val="accent5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2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CF7D1B5-3477-499F-ACC5-2C8B07F4ED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2385" y="0"/>
            <a:ext cx="3218914" cy="6858000"/>
          </a:xfrm>
          <a:prstGeom prst="rect">
            <a:avLst/>
          </a:prstGeom>
          <a:solidFill>
            <a:schemeClr val="accent5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46416" y="472856"/>
            <a:ext cx="7648900" cy="6212032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0" indent="0">
              <a:buNone/>
            </a:pPr>
            <a:r>
              <a:rPr lang="en-US" sz="4000"/>
              <a:t>Compared to patients receiving no prophylaxis, the risk ratio for pulmonary embolism (PE) in recipients of unfractionated heparin (UFH) or low molecular weight heparin (LMWH) is:</a:t>
            </a:r>
            <a:endParaRPr lang="en-US" sz="4000">
              <a:cs typeface="Calibri"/>
            </a:endParaRPr>
          </a:p>
          <a:p>
            <a:pPr marL="0" indent="0">
              <a:buNone/>
            </a:pPr>
            <a:r>
              <a:rPr lang="en-US" sz="4000"/>
              <a:t>Remember!  Lower ratio = greater risk reduction</a:t>
            </a:r>
            <a:endParaRPr lang="en-US" sz="4000">
              <a:cs typeface="Calibri"/>
            </a:endParaRPr>
          </a:p>
          <a:p>
            <a:pPr marL="0" indent="0">
              <a:buNone/>
            </a:pPr>
            <a:endParaRPr lang="en-US" sz="4000">
              <a:cs typeface="Calibri"/>
            </a:endParaRPr>
          </a:p>
          <a:p>
            <a:pPr marL="228600" lvl="1" indent="0">
              <a:buNone/>
            </a:pPr>
            <a:r>
              <a:rPr lang="en-US" sz="4000"/>
              <a:t>A. 0.7-0.9</a:t>
            </a:r>
            <a:endParaRPr lang="en-US" sz="4000">
              <a:cs typeface="Calibri"/>
            </a:endParaRPr>
          </a:p>
          <a:p>
            <a:pPr marL="228600" lvl="1" indent="0">
              <a:buNone/>
            </a:pPr>
            <a:r>
              <a:rPr lang="en-US" sz="4000"/>
              <a:t>B. 0.6-0.8</a:t>
            </a:r>
            <a:endParaRPr lang="en-US" sz="4000">
              <a:cs typeface="Calibri"/>
            </a:endParaRPr>
          </a:p>
          <a:p>
            <a:pPr marL="228600" lvl="1" indent="0">
              <a:buNone/>
            </a:pPr>
            <a:r>
              <a:rPr lang="en-US" sz="4000">
                <a:solidFill>
                  <a:schemeClr val="bg1"/>
                </a:solidFill>
                <a:highlight>
                  <a:srgbClr val="00FFFF"/>
                </a:highlight>
                <a:ea typeface="+mn-lt"/>
                <a:cs typeface="+mn-lt"/>
              </a:rPr>
              <a:t>C. 0.4-0.6</a:t>
            </a:r>
            <a:endParaRPr lang="en-US" sz="4000">
              <a:solidFill>
                <a:schemeClr val="bg1"/>
              </a:solidFill>
              <a:highlight>
                <a:srgbClr val="00FFFF"/>
              </a:highlight>
              <a:cs typeface="Calibri"/>
            </a:endParaRPr>
          </a:p>
          <a:p>
            <a:pPr marL="228600" lvl="1" indent="0">
              <a:buNone/>
            </a:pPr>
            <a:r>
              <a:rPr lang="en-US" sz="4000"/>
              <a:t>D. 0.1-0.3</a:t>
            </a:r>
            <a:endParaRPr lang="en-US" sz="4000">
              <a:cs typeface="Calibri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372A14AC-0AE0-410E-81B7-BB832E7CD6ED}"/>
              </a:ext>
            </a:extLst>
          </p:cNvPr>
          <p:cNvSpPr txBox="1">
            <a:spLocks/>
          </p:cNvSpPr>
          <p:nvPr/>
        </p:nvSpPr>
        <p:spPr>
          <a:xfrm>
            <a:off x="712248" y="2543195"/>
            <a:ext cx="3232125" cy="44910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5400">
                <a:solidFill>
                  <a:srgbClr val="FFFFFF"/>
                </a:solidFill>
                <a:latin typeface="Aharoni"/>
                <a:cs typeface="Aharoni"/>
              </a:rPr>
              <a:t>Question 3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8C517E9-CD21-490F-A336-5046CCEEC240}"/>
              </a:ext>
            </a:extLst>
          </p:cNvPr>
          <p:cNvSpPr/>
          <p:nvPr/>
        </p:nvSpPr>
        <p:spPr>
          <a:xfrm>
            <a:off x="4174923" y="5328456"/>
            <a:ext cx="4916237" cy="66315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0653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8A740BC-A0AA-45E0-B899-2AE9C6FE1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13121" y="-2"/>
            <a:ext cx="6278879" cy="6858002"/>
          </a:xfrm>
          <a:custGeom>
            <a:avLst/>
            <a:gdLst>
              <a:gd name="connsiteX0" fmla="*/ 45572 w 6278879"/>
              <a:gd name="connsiteY0" fmla="*/ 0 h 6858002"/>
              <a:gd name="connsiteX1" fmla="*/ 6278879 w 6278879"/>
              <a:gd name="connsiteY1" fmla="*/ 0 h 6858002"/>
              <a:gd name="connsiteX2" fmla="*/ 6278879 w 6278879"/>
              <a:gd name="connsiteY2" fmla="*/ 6858002 h 6858002"/>
              <a:gd name="connsiteX3" fmla="*/ 3292308 w 6278879"/>
              <a:gd name="connsiteY3" fmla="*/ 6858002 h 6858002"/>
              <a:gd name="connsiteX4" fmla="*/ 3181526 w 6278879"/>
              <a:gd name="connsiteY4" fmla="*/ 6786982 h 6858002"/>
              <a:gd name="connsiteX5" fmla="*/ 0 w 6278879"/>
              <a:gd name="connsiteY5" fmla="*/ 803254 h 6858002"/>
              <a:gd name="connsiteX6" fmla="*/ 37255 w 6278879"/>
              <a:gd name="connsiteY6" fmla="*/ 65447 h 6858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78879" h="6858002">
                <a:moveTo>
                  <a:pt x="45572" y="0"/>
                </a:moveTo>
                <a:lnTo>
                  <a:pt x="6278879" y="0"/>
                </a:lnTo>
                <a:lnTo>
                  <a:pt x="6278879" y="6858002"/>
                </a:lnTo>
                <a:lnTo>
                  <a:pt x="3292308" y="6858002"/>
                </a:lnTo>
                <a:lnTo>
                  <a:pt x="3181526" y="6786982"/>
                </a:lnTo>
                <a:cubicBezTo>
                  <a:pt x="1262021" y="5490191"/>
                  <a:pt x="0" y="3294103"/>
                  <a:pt x="0" y="803254"/>
                </a:cubicBezTo>
                <a:cubicBezTo>
                  <a:pt x="0" y="554169"/>
                  <a:pt x="12620" y="308032"/>
                  <a:pt x="37255" y="65447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5245" y="537653"/>
            <a:ext cx="11802259" cy="1709576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z="4800">
                <a:solidFill>
                  <a:srgbClr val="C00000"/>
                </a:solidFill>
                <a:latin typeface="Aharoni"/>
                <a:cs typeface="Aharoni"/>
              </a:rPr>
              <a:t>How effective is Pharmacological Prophylaxis for Thromboembolism in Hospitalized Patients?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B874EF51-C858-4BB9-97C3-D17755787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63661" y="2316480"/>
            <a:ext cx="8229600" cy="0"/>
          </a:xfrm>
          <a:prstGeom prst="straightConnector1">
            <a:avLst/>
          </a:prstGeom>
          <a:ln w="19050" cap="sq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5320" y="2313839"/>
            <a:ext cx="11342183" cy="4376797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endParaRPr lang="en-US" sz="1100">
              <a:latin typeface="Arial"/>
              <a:cs typeface="Arial"/>
            </a:endParaRPr>
          </a:p>
          <a:p>
            <a:r>
              <a:rPr lang="en-US" sz="2000">
                <a:latin typeface="Arial"/>
                <a:cs typeface="Arial"/>
              </a:rPr>
              <a:t>Meta-Analysis of 36 studies for Pharmacological Prophylaxis of In–Hospital patients</a:t>
            </a:r>
          </a:p>
          <a:p>
            <a:endParaRPr lang="en-US" sz="2000">
              <a:latin typeface="Arial"/>
              <a:cs typeface="Arial"/>
            </a:endParaRPr>
          </a:p>
          <a:p>
            <a:r>
              <a:rPr lang="en-US" sz="2000">
                <a:latin typeface="Arial"/>
                <a:cs typeface="Arial"/>
              </a:rPr>
              <a:t>Two Methods showed significant reduction in:</a:t>
            </a:r>
          </a:p>
          <a:p>
            <a:r>
              <a:rPr lang="en-US" sz="2000">
                <a:latin typeface="Arial"/>
                <a:cs typeface="Arial"/>
              </a:rPr>
              <a:t>Unfractionated Heparin: </a:t>
            </a:r>
            <a:r>
              <a:rPr lang="en-US" sz="2000" b="1">
                <a:latin typeface="Arial"/>
                <a:cs typeface="Arial"/>
              </a:rPr>
              <a:t>RR 0.64 for Pulmonary Embolus </a:t>
            </a:r>
          </a:p>
          <a:p>
            <a:r>
              <a:rPr lang="en-US" sz="2000" b="1">
                <a:latin typeface="Arial"/>
                <a:cs typeface="Arial"/>
              </a:rPr>
              <a:t>Most effective dose was 5000 units three times a day.</a:t>
            </a:r>
            <a:endParaRPr lang="en-US" sz="2000">
              <a:cs typeface="Calibri"/>
            </a:endParaRPr>
          </a:p>
          <a:p>
            <a:r>
              <a:rPr lang="en-US" sz="2000">
                <a:latin typeface="Arial"/>
                <a:cs typeface="Arial"/>
              </a:rPr>
              <a:t>Low Molecular Weight Heparin: </a:t>
            </a:r>
            <a:r>
              <a:rPr lang="en-US" sz="2000" b="1">
                <a:latin typeface="Arial"/>
                <a:cs typeface="Arial"/>
              </a:rPr>
              <a:t>RR 0.37 for Pulmonary</a:t>
            </a:r>
            <a:r>
              <a:rPr lang="en-US" sz="2000">
                <a:latin typeface="Arial"/>
                <a:cs typeface="Arial"/>
              </a:rPr>
              <a:t> </a:t>
            </a:r>
            <a:r>
              <a:rPr lang="en-US" sz="2000" b="1">
                <a:latin typeface="Arial"/>
                <a:cs typeface="Arial"/>
              </a:rPr>
              <a:t>Embolus</a:t>
            </a:r>
          </a:p>
          <a:p>
            <a:r>
              <a:rPr lang="en-US" sz="2000">
                <a:latin typeface="Arial"/>
                <a:cs typeface="Arial"/>
              </a:rPr>
              <a:t>Direct Comparison: Low molecular weight heparin versus unfractionated heparin was associated with a lower rate of DVT: </a:t>
            </a:r>
            <a:r>
              <a:rPr lang="en-US" sz="2000" b="1">
                <a:latin typeface="Arial"/>
                <a:cs typeface="Arial"/>
              </a:rPr>
              <a:t>RR 0.68 </a:t>
            </a:r>
          </a:p>
          <a:p>
            <a:r>
              <a:rPr lang="en-US" sz="2000">
                <a:latin typeface="Arial"/>
                <a:cs typeface="Arial"/>
              </a:rPr>
              <a:t> No difference in mortality was noted for either agent despite</a:t>
            </a:r>
            <a:r>
              <a:rPr lang="en-US" sz="2000" b="1">
                <a:latin typeface="Arial"/>
                <a:cs typeface="Arial"/>
              </a:rPr>
              <a:t> fewer Pulmonary Emboli</a:t>
            </a:r>
          </a:p>
          <a:p>
            <a:endParaRPr lang="en-US" sz="2000">
              <a:latin typeface="Arial"/>
              <a:cs typeface="Arial"/>
            </a:endParaRPr>
          </a:p>
          <a:p>
            <a:pPr marL="0" indent="0" algn="r">
              <a:buNone/>
            </a:pPr>
            <a:r>
              <a:rPr lang="en-US" sz="2000">
                <a:solidFill>
                  <a:schemeClr val="tx1">
                    <a:lumMod val="75000"/>
                  </a:schemeClr>
                </a:solidFill>
                <a:latin typeface="Arial"/>
                <a:cs typeface="Arial"/>
              </a:rPr>
              <a:t>(Wein L, et al. Arch Intern Med 2007;167:1471486.)</a:t>
            </a:r>
          </a:p>
        </p:txBody>
      </p:sp>
    </p:spTree>
    <p:extLst>
      <p:ext uri="{BB962C8B-B14F-4D97-AF65-F5344CB8AC3E}">
        <p14:creationId xmlns:p14="http://schemas.microsoft.com/office/powerpoint/2010/main" val="199160907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233F6408-E1FB-40EE-933F-488D38CCC7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3" name="Freeform 23">
            <a:extLst>
              <a:ext uri="{FF2B5EF4-FFF2-40B4-BE49-F238E27FC236}">
                <a16:creationId xmlns:a16="http://schemas.microsoft.com/office/drawing/2014/main" id="{F055C0C5-567C-4C02-83F3-B427BC7406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4637005" cy="6858000"/>
          </a:xfrm>
          <a:custGeom>
            <a:avLst/>
            <a:gdLst>
              <a:gd name="connsiteX0" fmla="*/ 0 w 4637005"/>
              <a:gd name="connsiteY0" fmla="*/ 0 h 6858000"/>
              <a:gd name="connsiteX1" fmla="*/ 4637005 w 4637005"/>
              <a:gd name="connsiteY1" fmla="*/ 0 h 6858000"/>
              <a:gd name="connsiteX2" fmla="*/ 4637005 w 4637005"/>
              <a:gd name="connsiteY2" fmla="*/ 1900238 h 6858000"/>
              <a:gd name="connsiteX3" fmla="*/ 4266589 w 4637005"/>
              <a:gd name="connsiteY3" fmla="*/ 2178050 h 6858000"/>
              <a:gd name="connsiteX4" fmla="*/ 4262355 w 4637005"/>
              <a:gd name="connsiteY4" fmla="*/ 2184400 h 6858000"/>
              <a:gd name="connsiteX5" fmla="*/ 4256005 w 4637005"/>
              <a:gd name="connsiteY5" fmla="*/ 2193925 h 6858000"/>
              <a:gd name="connsiteX6" fmla="*/ 4249655 w 4637005"/>
              <a:gd name="connsiteY6" fmla="*/ 2201863 h 6858000"/>
              <a:gd name="connsiteX7" fmla="*/ 4249655 w 4637005"/>
              <a:gd name="connsiteY7" fmla="*/ 2211388 h 6858000"/>
              <a:gd name="connsiteX8" fmla="*/ 4249655 w 4637005"/>
              <a:gd name="connsiteY8" fmla="*/ 2220913 h 6858000"/>
              <a:gd name="connsiteX9" fmla="*/ 4256005 w 4637005"/>
              <a:gd name="connsiteY9" fmla="*/ 2228850 h 6858000"/>
              <a:gd name="connsiteX10" fmla="*/ 4262355 w 4637005"/>
              <a:gd name="connsiteY10" fmla="*/ 2238375 h 6858000"/>
              <a:gd name="connsiteX11" fmla="*/ 4266589 w 4637005"/>
              <a:gd name="connsiteY11" fmla="*/ 2244725 h 6858000"/>
              <a:gd name="connsiteX12" fmla="*/ 4637005 w 4637005"/>
              <a:gd name="connsiteY12" fmla="*/ 2522538 h 6858000"/>
              <a:gd name="connsiteX13" fmla="*/ 4637005 w 4637005"/>
              <a:gd name="connsiteY13" fmla="*/ 6858000 h 6858000"/>
              <a:gd name="connsiteX14" fmla="*/ 0 w 4637005"/>
              <a:gd name="connsiteY1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637005" h="6858000">
                <a:moveTo>
                  <a:pt x="0" y="0"/>
                </a:moveTo>
                <a:lnTo>
                  <a:pt x="4637005" y="0"/>
                </a:lnTo>
                <a:lnTo>
                  <a:pt x="4637005" y="1900238"/>
                </a:lnTo>
                <a:lnTo>
                  <a:pt x="4266589" y="2178050"/>
                </a:lnTo>
                <a:lnTo>
                  <a:pt x="4262355" y="2184400"/>
                </a:lnTo>
                <a:lnTo>
                  <a:pt x="4256005" y="2193925"/>
                </a:lnTo>
                <a:lnTo>
                  <a:pt x="4249655" y="2201863"/>
                </a:lnTo>
                <a:lnTo>
                  <a:pt x="4249655" y="2211388"/>
                </a:lnTo>
                <a:lnTo>
                  <a:pt x="4249655" y="2220913"/>
                </a:lnTo>
                <a:lnTo>
                  <a:pt x="4256005" y="2228850"/>
                </a:lnTo>
                <a:lnTo>
                  <a:pt x="4262355" y="2238375"/>
                </a:lnTo>
                <a:lnTo>
                  <a:pt x="4266589" y="2244725"/>
                </a:lnTo>
                <a:lnTo>
                  <a:pt x="4637005" y="2522538"/>
                </a:lnTo>
                <a:lnTo>
                  <a:pt x="4637005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219" y="623917"/>
            <a:ext cx="4163682" cy="2159449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4800" b="1">
                <a:solidFill>
                  <a:srgbClr val="C00000"/>
                </a:solidFill>
                <a:latin typeface="Aharoni"/>
                <a:cs typeface="Aharoni"/>
              </a:rPr>
              <a:t>How effective is UFH prophylaxis?</a:t>
            </a:r>
          </a:p>
        </p:txBody>
      </p:sp>
      <p:sp>
        <p:nvSpPr>
          <p:cNvPr id="15" name="Rounded Rectangle 17">
            <a:extLst>
              <a:ext uri="{FF2B5EF4-FFF2-40B4-BE49-F238E27FC236}">
                <a16:creationId xmlns:a16="http://schemas.microsoft.com/office/drawing/2014/main" id="{E48B6BD6-5DED-4B86-A4B3-D35037F68F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78945" y="958640"/>
            <a:ext cx="6269591" cy="4945244"/>
          </a:xfrm>
          <a:prstGeom prst="roundRect">
            <a:avLst>
              <a:gd name="adj" fmla="val 3513"/>
            </a:avLst>
          </a:prstGeom>
          <a:solidFill>
            <a:srgbClr val="FFFFFF"/>
          </a:solidFill>
          <a:ln w="15875">
            <a:solidFill>
              <a:srgbClr val="40256D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5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DC50E5CC-E16F-4E26-9A2F-C3DFC43F871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5338184" y="1135512"/>
            <a:ext cx="6205528" cy="4710772"/>
          </a:xfrm>
        </p:spPr>
      </p:pic>
    </p:spTree>
    <p:extLst>
      <p:ext uri="{BB962C8B-B14F-4D97-AF65-F5344CB8AC3E}">
        <p14:creationId xmlns:p14="http://schemas.microsoft.com/office/powerpoint/2010/main" val="6703456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233F6408-E1FB-40EE-933F-488D38CCC7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3" name="Freeform 23">
            <a:extLst>
              <a:ext uri="{FF2B5EF4-FFF2-40B4-BE49-F238E27FC236}">
                <a16:creationId xmlns:a16="http://schemas.microsoft.com/office/drawing/2014/main" id="{F055C0C5-567C-4C02-83F3-B427BC7406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4637005" cy="6858000"/>
          </a:xfrm>
          <a:custGeom>
            <a:avLst/>
            <a:gdLst>
              <a:gd name="connsiteX0" fmla="*/ 0 w 4637005"/>
              <a:gd name="connsiteY0" fmla="*/ 0 h 6858000"/>
              <a:gd name="connsiteX1" fmla="*/ 4637005 w 4637005"/>
              <a:gd name="connsiteY1" fmla="*/ 0 h 6858000"/>
              <a:gd name="connsiteX2" fmla="*/ 4637005 w 4637005"/>
              <a:gd name="connsiteY2" fmla="*/ 1900238 h 6858000"/>
              <a:gd name="connsiteX3" fmla="*/ 4266589 w 4637005"/>
              <a:gd name="connsiteY3" fmla="*/ 2178050 h 6858000"/>
              <a:gd name="connsiteX4" fmla="*/ 4262355 w 4637005"/>
              <a:gd name="connsiteY4" fmla="*/ 2184400 h 6858000"/>
              <a:gd name="connsiteX5" fmla="*/ 4256005 w 4637005"/>
              <a:gd name="connsiteY5" fmla="*/ 2193925 h 6858000"/>
              <a:gd name="connsiteX6" fmla="*/ 4249655 w 4637005"/>
              <a:gd name="connsiteY6" fmla="*/ 2201863 h 6858000"/>
              <a:gd name="connsiteX7" fmla="*/ 4249655 w 4637005"/>
              <a:gd name="connsiteY7" fmla="*/ 2211388 h 6858000"/>
              <a:gd name="connsiteX8" fmla="*/ 4249655 w 4637005"/>
              <a:gd name="connsiteY8" fmla="*/ 2220913 h 6858000"/>
              <a:gd name="connsiteX9" fmla="*/ 4256005 w 4637005"/>
              <a:gd name="connsiteY9" fmla="*/ 2228850 h 6858000"/>
              <a:gd name="connsiteX10" fmla="*/ 4262355 w 4637005"/>
              <a:gd name="connsiteY10" fmla="*/ 2238375 h 6858000"/>
              <a:gd name="connsiteX11" fmla="*/ 4266589 w 4637005"/>
              <a:gd name="connsiteY11" fmla="*/ 2244725 h 6858000"/>
              <a:gd name="connsiteX12" fmla="*/ 4637005 w 4637005"/>
              <a:gd name="connsiteY12" fmla="*/ 2522538 h 6858000"/>
              <a:gd name="connsiteX13" fmla="*/ 4637005 w 4637005"/>
              <a:gd name="connsiteY13" fmla="*/ 6858000 h 6858000"/>
              <a:gd name="connsiteX14" fmla="*/ 0 w 4637005"/>
              <a:gd name="connsiteY1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637005" h="6858000">
                <a:moveTo>
                  <a:pt x="0" y="0"/>
                </a:moveTo>
                <a:lnTo>
                  <a:pt x="4637005" y="0"/>
                </a:lnTo>
                <a:lnTo>
                  <a:pt x="4637005" y="1900238"/>
                </a:lnTo>
                <a:lnTo>
                  <a:pt x="4266589" y="2178050"/>
                </a:lnTo>
                <a:lnTo>
                  <a:pt x="4262355" y="2184400"/>
                </a:lnTo>
                <a:lnTo>
                  <a:pt x="4256005" y="2193925"/>
                </a:lnTo>
                <a:lnTo>
                  <a:pt x="4249655" y="2201863"/>
                </a:lnTo>
                <a:lnTo>
                  <a:pt x="4249655" y="2211388"/>
                </a:lnTo>
                <a:lnTo>
                  <a:pt x="4249655" y="2220913"/>
                </a:lnTo>
                <a:lnTo>
                  <a:pt x="4256005" y="2228850"/>
                </a:lnTo>
                <a:lnTo>
                  <a:pt x="4262355" y="2238375"/>
                </a:lnTo>
                <a:lnTo>
                  <a:pt x="4266589" y="2244725"/>
                </a:lnTo>
                <a:lnTo>
                  <a:pt x="4637005" y="2522538"/>
                </a:lnTo>
                <a:lnTo>
                  <a:pt x="4637005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219" y="623917"/>
            <a:ext cx="4163682" cy="2159449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4800" b="1">
                <a:solidFill>
                  <a:srgbClr val="C00000"/>
                </a:solidFill>
                <a:latin typeface="Aharoni"/>
                <a:cs typeface="Aharoni"/>
              </a:rPr>
              <a:t>How effective is LMWH prophylaxis?</a:t>
            </a:r>
          </a:p>
        </p:txBody>
      </p:sp>
      <p:sp>
        <p:nvSpPr>
          <p:cNvPr id="15" name="Rounded Rectangle 17">
            <a:extLst>
              <a:ext uri="{FF2B5EF4-FFF2-40B4-BE49-F238E27FC236}">
                <a16:creationId xmlns:a16="http://schemas.microsoft.com/office/drawing/2014/main" id="{E48B6BD6-5DED-4B86-A4B3-D35037F68F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78945" y="958640"/>
            <a:ext cx="6269591" cy="4945244"/>
          </a:xfrm>
          <a:prstGeom prst="roundRect">
            <a:avLst>
              <a:gd name="adj" fmla="val 3513"/>
            </a:avLst>
          </a:prstGeom>
          <a:solidFill>
            <a:srgbClr val="FFFFFF"/>
          </a:solidFill>
          <a:ln w="15875">
            <a:solidFill>
              <a:srgbClr val="40256D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Content Placeholder 5" descr="Screen Shot 2019-10-07 at 2.57.40 PM.png"/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17" b="-2"/>
          <a:stretch/>
        </p:blipFill>
        <p:spPr>
          <a:xfrm>
            <a:off x="5603706" y="1258529"/>
            <a:ext cx="5638853" cy="4330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58217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A6B319F-86FE-4754-878E-06F0804D88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32385" cy="6858000"/>
          </a:xfrm>
          <a:prstGeom prst="rect">
            <a:avLst/>
          </a:prstGeom>
          <a:solidFill>
            <a:schemeClr val="accent5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2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CF7D1B5-3477-499F-ACC5-2C8B07F4ED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2385" y="0"/>
            <a:ext cx="3218914" cy="6858000"/>
          </a:xfrm>
          <a:prstGeom prst="rect">
            <a:avLst/>
          </a:prstGeom>
          <a:solidFill>
            <a:schemeClr val="accent5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89547" y="400969"/>
            <a:ext cx="7533882" cy="6140145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en-US" sz="4000"/>
              <a:t>Compared to Unfractionated Heparin, the risk ratio for Pulmonary Embolus in hospitalized recipients of Low Molecular Weight Heparin is:</a:t>
            </a:r>
            <a:endParaRPr lang="en-US" sz="4000">
              <a:cs typeface="Calibri"/>
            </a:endParaRPr>
          </a:p>
          <a:p>
            <a:pPr marL="0" indent="0">
              <a:buNone/>
            </a:pPr>
            <a:endParaRPr lang="en-US" sz="4000">
              <a:cs typeface="Calibri"/>
            </a:endParaRPr>
          </a:p>
          <a:p>
            <a:pPr marL="228600" lvl="1" indent="0">
              <a:buNone/>
            </a:pPr>
            <a:r>
              <a:rPr lang="en-US" sz="4000"/>
              <a:t>A. 0.90</a:t>
            </a:r>
            <a:endParaRPr lang="en-US" sz="4000">
              <a:cs typeface="Calibri"/>
            </a:endParaRPr>
          </a:p>
          <a:p>
            <a:pPr marL="228600" lvl="1" indent="0">
              <a:buNone/>
            </a:pPr>
            <a:r>
              <a:rPr lang="en-US" sz="4000"/>
              <a:t>B. 0.75</a:t>
            </a:r>
            <a:endParaRPr lang="en-US" sz="4000">
              <a:cs typeface="Calibri"/>
            </a:endParaRPr>
          </a:p>
          <a:p>
            <a:pPr marL="228600" lvl="1" indent="0">
              <a:buNone/>
            </a:pPr>
            <a:r>
              <a:rPr lang="en-US" sz="4000"/>
              <a:t>C. 0.3</a:t>
            </a:r>
            <a:endParaRPr lang="en-US" sz="4000">
              <a:cs typeface="Calibri"/>
            </a:endParaRPr>
          </a:p>
          <a:p>
            <a:pPr marL="228600" lvl="1" indent="0">
              <a:buNone/>
            </a:pPr>
            <a:r>
              <a:rPr lang="en-US" sz="4000"/>
              <a:t>D. 0.6</a:t>
            </a:r>
            <a:endParaRPr lang="en-US" sz="4000">
              <a:highlight>
                <a:srgbClr val="00FFFF"/>
              </a:highlight>
              <a:cs typeface="Calibri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38250C6F-0C68-4903-9180-E879D1748C87}"/>
              </a:ext>
            </a:extLst>
          </p:cNvPr>
          <p:cNvSpPr txBox="1">
            <a:spLocks/>
          </p:cNvSpPr>
          <p:nvPr/>
        </p:nvSpPr>
        <p:spPr>
          <a:xfrm>
            <a:off x="784135" y="2658214"/>
            <a:ext cx="3232125" cy="44910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5400">
                <a:solidFill>
                  <a:srgbClr val="FFFFFF"/>
                </a:solidFill>
                <a:latin typeface="Aharoni"/>
                <a:cs typeface="Aharoni"/>
              </a:rPr>
              <a:t>Question 4</a:t>
            </a:r>
          </a:p>
        </p:txBody>
      </p:sp>
    </p:spTree>
    <p:extLst>
      <p:ext uri="{BB962C8B-B14F-4D97-AF65-F5344CB8AC3E}">
        <p14:creationId xmlns:p14="http://schemas.microsoft.com/office/powerpoint/2010/main" val="82091498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A6B319F-86FE-4754-878E-06F0804D88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32385" cy="6858000"/>
          </a:xfrm>
          <a:prstGeom prst="rect">
            <a:avLst/>
          </a:prstGeom>
          <a:solidFill>
            <a:schemeClr val="accent5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2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CF7D1B5-3477-499F-ACC5-2C8B07F4ED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2385" y="0"/>
            <a:ext cx="3218914" cy="6858000"/>
          </a:xfrm>
          <a:prstGeom prst="rect">
            <a:avLst/>
          </a:prstGeom>
          <a:solidFill>
            <a:schemeClr val="accent5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89547" y="400969"/>
            <a:ext cx="7533882" cy="6140145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en-US" sz="4000"/>
              <a:t>Compared to Unfractionated Heparin, the risk ratio for Pulmonary Embolus in hospitalized recipients of Low Molecular Weight Heparin is:</a:t>
            </a:r>
            <a:endParaRPr lang="en-US" sz="4000">
              <a:cs typeface="Calibri"/>
            </a:endParaRPr>
          </a:p>
          <a:p>
            <a:pPr marL="0" indent="0">
              <a:buNone/>
            </a:pPr>
            <a:endParaRPr lang="en-US" sz="4000">
              <a:cs typeface="Calibri"/>
            </a:endParaRPr>
          </a:p>
          <a:p>
            <a:pPr marL="228600" lvl="1" indent="0">
              <a:buNone/>
            </a:pPr>
            <a:r>
              <a:rPr lang="en-US" sz="4000"/>
              <a:t>A. 0.90</a:t>
            </a:r>
            <a:endParaRPr lang="en-US" sz="4000">
              <a:cs typeface="Calibri"/>
            </a:endParaRPr>
          </a:p>
          <a:p>
            <a:pPr marL="228600" lvl="1" indent="0">
              <a:buNone/>
            </a:pPr>
            <a:r>
              <a:rPr lang="en-US" sz="4000"/>
              <a:t>B. 0.75</a:t>
            </a:r>
            <a:endParaRPr lang="en-US" sz="4000">
              <a:cs typeface="Calibri"/>
            </a:endParaRPr>
          </a:p>
          <a:p>
            <a:pPr marL="228600" lvl="1" indent="0">
              <a:buNone/>
            </a:pPr>
            <a:r>
              <a:rPr lang="en-US" sz="4000"/>
              <a:t>C. 0.3</a:t>
            </a:r>
            <a:endParaRPr lang="en-US" sz="4000">
              <a:cs typeface="Calibri"/>
            </a:endParaRPr>
          </a:p>
          <a:p>
            <a:pPr marL="228600" lvl="1" indent="0">
              <a:buNone/>
            </a:pPr>
            <a:r>
              <a:rPr lang="en-US" sz="4000">
                <a:solidFill>
                  <a:schemeClr val="bg1"/>
                </a:solidFill>
                <a:highlight>
                  <a:srgbClr val="00FFFF"/>
                </a:highlight>
              </a:rPr>
              <a:t>D. 0.6</a:t>
            </a:r>
            <a:endParaRPr lang="en-US" sz="4000">
              <a:solidFill>
                <a:schemeClr val="bg1"/>
              </a:solidFill>
              <a:highlight>
                <a:srgbClr val="00FFFF"/>
              </a:highlight>
              <a:cs typeface="Calibri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38250C6F-0C68-4903-9180-E879D1748C87}"/>
              </a:ext>
            </a:extLst>
          </p:cNvPr>
          <p:cNvSpPr txBox="1">
            <a:spLocks/>
          </p:cNvSpPr>
          <p:nvPr/>
        </p:nvSpPr>
        <p:spPr>
          <a:xfrm>
            <a:off x="784135" y="2658214"/>
            <a:ext cx="3232125" cy="44910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5400">
                <a:solidFill>
                  <a:srgbClr val="FFFFFF"/>
                </a:solidFill>
                <a:latin typeface="Aharoni"/>
                <a:cs typeface="Aharoni"/>
              </a:rPr>
              <a:t>Question 4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D2AFCC4-6AA8-49D4-B199-5F606BB21B9D}"/>
              </a:ext>
            </a:extLst>
          </p:cNvPr>
          <p:cNvSpPr/>
          <p:nvPr/>
        </p:nvSpPr>
        <p:spPr>
          <a:xfrm>
            <a:off x="4249096" y="5642230"/>
            <a:ext cx="2845898" cy="6344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1452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233F6408-E1FB-40EE-933F-488D38CCC7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3" name="Freeform 23">
            <a:extLst>
              <a:ext uri="{FF2B5EF4-FFF2-40B4-BE49-F238E27FC236}">
                <a16:creationId xmlns:a16="http://schemas.microsoft.com/office/drawing/2014/main" id="{F055C0C5-567C-4C02-83F3-B427BC7406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4637005" cy="6858000"/>
          </a:xfrm>
          <a:custGeom>
            <a:avLst/>
            <a:gdLst>
              <a:gd name="connsiteX0" fmla="*/ 0 w 4637005"/>
              <a:gd name="connsiteY0" fmla="*/ 0 h 6858000"/>
              <a:gd name="connsiteX1" fmla="*/ 4637005 w 4637005"/>
              <a:gd name="connsiteY1" fmla="*/ 0 h 6858000"/>
              <a:gd name="connsiteX2" fmla="*/ 4637005 w 4637005"/>
              <a:gd name="connsiteY2" fmla="*/ 1900238 h 6858000"/>
              <a:gd name="connsiteX3" fmla="*/ 4266589 w 4637005"/>
              <a:gd name="connsiteY3" fmla="*/ 2178050 h 6858000"/>
              <a:gd name="connsiteX4" fmla="*/ 4262355 w 4637005"/>
              <a:gd name="connsiteY4" fmla="*/ 2184400 h 6858000"/>
              <a:gd name="connsiteX5" fmla="*/ 4256005 w 4637005"/>
              <a:gd name="connsiteY5" fmla="*/ 2193925 h 6858000"/>
              <a:gd name="connsiteX6" fmla="*/ 4249655 w 4637005"/>
              <a:gd name="connsiteY6" fmla="*/ 2201863 h 6858000"/>
              <a:gd name="connsiteX7" fmla="*/ 4249655 w 4637005"/>
              <a:gd name="connsiteY7" fmla="*/ 2211388 h 6858000"/>
              <a:gd name="connsiteX8" fmla="*/ 4249655 w 4637005"/>
              <a:gd name="connsiteY8" fmla="*/ 2220913 h 6858000"/>
              <a:gd name="connsiteX9" fmla="*/ 4256005 w 4637005"/>
              <a:gd name="connsiteY9" fmla="*/ 2228850 h 6858000"/>
              <a:gd name="connsiteX10" fmla="*/ 4262355 w 4637005"/>
              <a:gd name="connsiteY10" fmla="*/ 2238375 h 6858000"/>
              <a:gd name="connsiteX11" fmla="*/ 4266589 w 4637005"/>
              <a:gd name="connsiteY11" fmla="*/ 2244725 h 6858000"/>
              <a:gd name="connsiteX12" fmla="*/ 4637005 w 4637005"/>
              <a:gd name="connsiteY12" fmla="*/ 2522538 h 6858000"/>
              <a:gd name="connsiteX13" fmla="*/ 4637005 w 4637005"/>
              <a:gd name="connsiteY13" fmla="*/ 6858000 h 6858000"/>
              <a:gd name="connsiteX14" fmla="*/ 0 w 4637005"/>
              <a:gd name="connsiteY1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637005" h="6858000">
                <a:moveTo>
                  <a:pt x="0" y="0"/>
                </a:moveTo>
                <a:lnTo>
                  <a:pt x="4637005" y="0"/>
                </a:lnTo>
                <a:lnTo>
                  <a:pt x="4637005" y="1900238"/>
                </a:lnTo>
                <a:lnTo>
                  <a:pt x="4266589" y="2178050"/>
                </a:lnTo>
                <a:lnTo>
                  <a:pt x="4262355" y="2184400"/>
                </a:lnTo>
                <a:lnTo>
                  <a:pt x="4256005" y="2193925"/>
                </a:lnTo>
                <a:lnTo>
                  <a:pt x="4249655" y="2201863"/>
                </a:lnTo>
                <a:lnTo>
                  <a:pt x="4249655" y="2211388"/>
                </a:lnTo>
                <a:lnTo>
                  <a:pt x="4249655" y="2220913"/>
                </a:lnTo>
                <a:lnTo>
                  <a:pt x="4256005" y="2228850"/>
                </a:lnTo>
                <a:lnTo>
                  <a:pt x="4262355" y="2238375"/>
                </a:lnTo>
                <a:lnTo>
                  <a:pt x="4266589" y="2244725"/>
                </a:lnTo>
                <a:lnTo>
                  <a:pt x="4637005" y="2522538"/>
                </a:lnTo>
                <a:lnTo>
                  <a:pt x="4637005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219" y="623917"/>
            <a:ext cx="4163682" cy="2705788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4800" b="1">
                <a:solidFill>
                  <a:srgbClr val="C00000"/>
                </a:solidFill>
                <a:latin typeface="Aharoni"/>
                <a:cs typeface="Aharoni"/>
              </a:rPr>
              <a:t>LMWH vs. UFH</a:t>
            </a:r>
          </a:p>
        </p:txBody>
      </p:sp>
      <p:sp>
        <p:nvSpPr>
          <p:cNvPr id="15" name="Rounded Rectangle 17">
            <a:extLst>
              <a:ext uri="{FF2B5EF4-FFF2-40B4-BE49-F238E27FC236}">
                <a16:creationId xmlns:a16="http://schemas.microsoft.com/office/drawing/2014/main" id="{E48B6BD6-5DED-4B86-A4B3-D35037F68F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78945" y="958640"/>
            <a:ext cx="6269591" cy="4945244"/>
          </a:xfrm>
          <a:prstGeom prst="roundRect">
            <a:avLst>
              <a:gd name="adj" fmla="val 3513"/>
            </a:avLst>
          </a:prstGeom>
          <a:solidFill>
            <a:srgbClr val="FFFFFF"/>
          </a:solidFill>
          <a:ln w="15875">
            <a:solidFill>
              <a:srgbClr val="40256D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6" descr="A picture containing light, table, traffic&#10;&#10;Description generated with very high confidence">
            <a:extLst>
              <a:ext uri="{FF2B5EF4-FFF2-40B4-BE49-F238E27FC236}">
                <a16:creationId xmlns:a16="http://schemas.microsoft.com/office/drawing/2014/main" id="{0EB7057F-DAF7-41C0-8556-35E1BE731F8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302999" y="1242997"/>
            <a:ext cx="6244266" cy="4467045"/>
          </a:xfrm>
        </p:spPr>
      </p:pic>
    </p:spTree>
    <p:extLst>
      <p:ext uri="{BB962C8B-B14F-4D97-AF65-F5344CB8AC3E}">
        <p14:creationId xmlns:p14="http://schemas.microsoft.com/office/powerpoint/2010/main" val="14424682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A close up of a sign&#10;&#10;Description generated with very high confidence">
            <a:extLst>
              <a:ext uri="{FF2B5EF4-FFF2-40B4-BE49-F238E27FC236}">
                <a16:creationId xmlns:a16="http://schemas.microsoft.com/office/drawing/2014/main" id="{8D7C64E0-C932-4669-9FCB-BA5C778655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153729" y="175929"/>
            <a:ext cx="7898920" cy="6500542"/>
          </a:xfrm>
        </p:spPr>
      </p:pic>
    </p:spTree>
    <p:extLst>
      <p:ext uri="{BB962C8B-B14F-4D97-AF65-F5344CB8AC3E}">
        <p14:creationId xmlns:p14="http://schemas.microsoft.com/office/powerpoint/2010/main" val="424258485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A4F209C-C20E-4FA7-B241-1EF4F8D193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169068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4564234-45B0-4ED8-A9E2-199C001732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90688"/>
            <a:ext cx="12192000" cy="51663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0D08E93-FC90-4A09-B137-24709924EB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426" y="178219"/>
            <a:ext cx="11076316" cy="1325563"/>
          </a:xfrm>
        </p:spPr>
        <p:txBody>
          <a:bodyPr>
            <a:normAutofit/>
          </a:bodyPr>
          <a:lstStyle/>
          <a:p>
            <a:pPr algn="ctr"/>
            <a:r>
              <a:rPr lang="en-US" b="1">
                <a:solidFill>
                  <a:srgbClr val="C00000"/>
                </a:solidFill>
                <a:latin typeface="Aharoni"/>
                <a:ea typeface="+mj-lt"/>
                <a:cs typeface="+mj-lt"/>
              </a:rPr>
              <a:t>Alternatives/Adjuncts to Pharmacological Therapy</a:t>
            </a:r>
            <a:endParaRPr lang="en-US">
              <a:solidFill>
                <a:srgbClr val="C00000"/>
              </a:solidFill>
              <a:latin typeface="Aharoni"/>
              <a:cs typeface="Aharoni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CE5DBC-3BF2-4E81-BE78-BAC2A222D0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6842" y="1310917"/>
            <a:ext cx="11795184" cy="5661871"/>
          </a:xfrm>
        </p:spPr>
        <p:txBody>
          <a:bodyPr vert="horz" lIns="91440" tIns="45720" rIns="91440" bIns="45720" rtlCol="0" anchor="ctr">
            <a:normAutofit lnSpcReduction="10000"/>
          </a:bodyPr>
          <a:lstStyle/>
          <a:p>
            <a:endParaRPr lang="en-US" sz="1100" b="1">
              <a:cs typeface="Calibri"/>
            </a:endParaRPr>
          </a:p>
          <a:p>
            <a:pPr marL="0" indent="0">
              <a:buNone/>
            </a:pPr>
            <a:r>
              <a:rPr lang="en-US">
                <a:cs typeface="Calibri"/>
              </a:rPr>
              <a:t>Early and frequent ambulation</a:t>
            </a:r>
          </a:p>
          <a:p>
            <a:r>
              <a:rPr lang="en-US">
                <a:cs typeface="Calibri"/>
              </a:rPr>
              <a:t>      Not always feasible</a:t>
            </a:r>
          </a:p>
          <a:p>
            <a:pPr marL="0" indent="0">
              <a:buNone/>
            </a:pPr>
            <a:r>
              <a:rPr lang="en-US">
                <a:cs typeface="Calibri"/>
              </a:rPr>
              <a:t>Mechanical Compression</a:t>
            </a:r>
          </a:p>
          <a:p>
            <a:r>
              <a:rPr lang="en-US">
                <a:cs typeface="Calibri"/>
              </a:rPr>
              <a:t>       Main mechanism “milking” effect evacuates leg vein</a:t>
            </a:r>
          </a:p>
          <a:p>
            <a:r>
              <a:rPr lang="en-US">
                <a:cs typeface="Calibri"/>
              </a:rPr>
              <a:t>       Reduces venous stasis</a:t>
            </a:r>
          </a:p>
          <a:p>
            <a:r>
              <a:rPr lang="en-US">
                <a:cs typeface="Calibri"/>
              </a:rPr>
              <a:t>       Possible effect on fibrinolysis but that remains unproven</a:t>
            </a:r>
          </a:p>
          <a:p>
            <a:pPr marL="0" indent="0">
              <a:buNone/>
            </a:pPr>
            <a:r>
              <a:rPr lang="en-US">
                <a:cs typeface="Calibri"/>
              </a:rPr>
              <a:t>Hydration -  low volume state can lead to hemoconcentration and low venous flow</a:t>
            </a:r>
          </a:p>
          <a:p>
            <a:r>
              <a:rPr lang="en-US">
                <a:cs typeface="Calibri"/>
              </a:rPr>
              <a:t>       Provide fluids either PO or IV</a:t>
            </a:r>
            <a:endParaRPr lang="en-US"/>
          </a:p>
          <a:p>
            <a:endParaRPr lang="en-US" sz="1100"/>
          </a:p>
          <a:p>
            <a:pPr marL="0" indent="0">
              <a:buNone/>
            </a:pPr>
            <a:r>
              <a:rPr lang="en-US" sz="1200">
                <a:cs typeface="Calibri"/>
              </a:rPr>
              <a:t>+++ Lippi, Giuseppe &amp; Favaloro, Emmanuel &amp; Cervelli, Gianfranco. (2011). Prevention of Venous Thromboembolism: Focus on Mechanical Prophylaxis. Seminars in thrombosis and hemostasis. 37. 237-51. 10.1055/s-0031-1273088.</a:t>
            </a:r>
          </a:p>
          <a:p>
            <a:pPr marL="0" indent="0">
              <a:buNone/>
            </a:pPr>
            <a:r>
              <a:rPr lang="en-US" sz="1200">
                <a:ea typeface="+mn-lt"/>
                <a:cs typeface="+mn-lt"/>
              </a:rPr>
              <a:t>+++ Aesthetic Surgery Journal, 2015, Vol 35(7) 839–841 Keiter, J., Johns, D., and Rockwell, W. DOI: 10.1093/</a:t>
            </a:r>
            <a:r>
              <a:rPr lang="en-US" sz="1200" err="1">
                <a:ea typeface="+mn-lt"/>
                <a:cs typeface="+mn-lt"/>
              </a:rPr>
              <a:t>asj</a:t>
            </a:r>
            <a:r>
              <a:rPr lang="en-US" sz="1200">
                <a:ea typeface="+mn-lt"/>
                <a:cs typeface="+mn-lt"/>
              </a:rPr>
              <a:t>/sjv070 </a:t>
            </a:r>
            <a:r>
              <a:rPr lang="en-US" sz="1200">
                <a:ea typeface="+mn-lt"/>
                <a:cs typeface="+mn-lt"/>
                <a:hlinkClick r:id="rId3"/>
              </a:rPr>
              <a:t>www.aestheticsurgeryjournal.com</a:t>
            </a:r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364523369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038CB10-1F5C-4D54-9DF7-12586DE5B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546" y="4572000"/>
            <a:ext cx="7058307" cy="1964266"/>
          </a:xfrm>
          <a:prstGeom prst="rect">
            <a:avLst/>
          </a:prstGeom>
          <a:solidFill>
            <a:srgbClr val="6247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4256" y="4767072"/>
            <a:ext cx="6594189" cy="1625210"/>
          </a:xfrm>
        </p:spPr>
        <p:txBody>
          <a:bodyPr>
            <a:normAutofit/>
          </a:bodyPr>
          <a:lstStyle/>
          <a:p>
            <a:pPr algn="r"/>
            <a:r>
              <a:rPr lang="en-US" sz="5400">
                <a:solidFill>
                  <a:srgbClr val="FFFFFF"/>
                </a:solidFill>
                <a:latin typeface="Aharoni"/>
                <a:cs typeface="Aharoni"/>
              </a:rPr>
              <a:t>Mechanical DVT Prophylaxis</a:t>
            </a:r>
          </a:p>
        </p:txBody>
      </p:sp>
      <p:pic>
        <p:nvPicPr>
          <p:cNvPr id="4" name="Picture 4" descr="A picture containing photo, racket, ball, swinging&#10;&#10;Description generated with very high confidence">
            <a:extLst>
              <a:ext uri="{FF2B5EF4-FFF2-40B4-BE49-F238E27FC236}">
                <a16:creationId xmlns:a16="http://schemas.microsoft.com/office/drawing/2014/main" id="{65BF2EB1-2613-4BE0-8D41-91634D4ADD7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82" r="4146" b="1"/>
          <a:stretch/>
        </p:blipFill>
        <p:spPr>
          <a:xfrm>
            <a:off x="327547" y="321733"/>
            <a:ext cx="7058306" cy="4107392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73ED6512-6858-4552-B699-9A97FE9A4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5" y="321732"/>
            <a:ext cx="4335613" cy="6214534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5508" y="241990"/>
            <a:ext cx="4071719" cy="6074436"/>
          </a:xfrm>
        </p:spPr>
        <p:txBody>
          <a:bodyPr vert="horz" lIns="91440" tIns="45720" rIns="91440" bIns="45720" rtlCol="0" anchor="ctr">
            <a:noAutofit/>
          </a:bodyPr>
          <a:lstStyle/>
          <a:p>
            <a:pPr marL="0" indent="0">
              <a:buNone/>
            </a:pPr>
            <a:endParaRPr lang="en-US" sz="2000">
              <a:solidFill>
                <a:srgbClr val="FFFFFF"/>
              </a:solidFill>
              <a:latin typeface="Arial"/>
              <a:cs typeface="Arial"/>
            </a:endParaRPr>
          </a:p>
          <a:p>
            <a:r>
              <a:rPr lang="en-US" sz="3200">
                <a:solidFill>
                  <a:srgbClr val="FFFFFF"/>
                </a:solidFill>
                <a:latin typeface="Arial"/>
                <a:cs typeface="Arial"/>
              </a:rPr>
              <a:t>Practical considerations:</a:t>
            </a:r>
          </a:p>
          <a:p>
            <a:pPr marL="0" indent="0">
              <a:buNone/>
            </a:pPr>
            <a:endParaRPr lang="en-US" sz="3200">
              <a:solidFill>
                <a:srgbClr val="FFFFFF"/>
              </a:solidFill>
              <a:latin typeface="Arial"/>
              <a:cs typeface="Arial"/>
            </a:endParaRPr>
          </a:p>
          <a:p>
            <a:pPr marL="0" indent="0">
              <a:buNone/>
            </a:pPr>
            <a:r>
              <a:rPr lang="en-US" sz="3200">
                <a:solidFill>
                  <a:srgbClr val="FFFFFF"/>
                </a:solidFill>
                <a:latin typeface="Arial"/>
                <a:cs typeface="Arial"/>
              </a:rPr>
              <a:t>1. Pneumatic Boots- can’t get out of bed easily</a:t>
            </a:r>
            <a:endParaRPr lang="en-US">
              <a:cs typeface="Calibri"/>
            </a:endParaRPr>
          </a:p>
          <a:p>
            <a:pPr marL="0" indent="0">
              <a:buNone/>
            </a:pPr>
            <a:endParaRPr lang="en-US" sz="3200">
              <a:solidFill>
                <a:srgbClr val="FFFFFF"/>
              </a:solidFill>
              <a:latin typeface="Arial"/>
              <a:cs typeface="Arial"/>
            </a:endParaRPr>
          </a:p>
          <a:p>
            <a:pPr marL="0" indent="0">
              <a:buNone/>
            </a:pPr>
            <a:r>
              <a:rPr lang="en-US" sz="3200">
                <a:solidFill>
                  <a:srgbClr val="FFFFFF"/>
                </a:solidFill>
                <a:latin typeface="Arial"/>
                <a:cs typeface="Arial"/>
              </a:rPr>
              <a:t>2. Efficacy data for prevention of clots is marginal</a:t>
            </a:r>
            <a:endParaRPr lang="en-US">
              <a:cs typeface="Calibri"/>
            </a:endParaRPr>
          </a:p>
          <a:p>
            <a:pPr marL="0" indent="0">
              <a:buNone/>
            </a:pPr>
            <a:endParaRPr lang="en-US" sz="1200">
              <a:solidFill>
                <a:srgbClr val="FFFFFF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2428212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B031A5EA-9F34-4318-A656-22AF66E737A2}"/>
              </a:ext>
            </a:extLst>
          </p:cNvPr>
          <p:cNvSpPr txBox="1">
            <a:spLocks/>
          </p:cNvSpPr>
          <p:nvPr/>
        </p:nvSpPr>
        <p:spPr>
          <a:xfrm>
            <a:off x="1002723" y="4441392"/>
            <a:ext cx="10515600" cy="132556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>
                <a:latin typeface="Copperplate Gothic Bold"/>
              </a:rPr>
              <a:t>What would you do? Turn to your neighbor and discuss. 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449E743-9A9B-4D53-B876-D5D568D25343}"/>
              </a:ext>
            </a:extLst>
          </p:cNvPr>
          <p:cNvSpPr txBox="1">
            <a:spLocks/>
          </p:cNvSpPr>
          <p:nvPr/>
        </p:nvSpPr>
        <p:spPr>
          <a:xfrm>
            <a:off x="844572" y="330610"/>
            <a:ext cx="10515600" cy="5653147"/>
          </a:xfrm>
          <a:prstGeom prst="rect">
            <a:avLst/>
          </a:prstGeom>
        </p:spPr>
        <p:txBody>
          <a:bodyPr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endParaRPr lang="en-US" sz="32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lang="en-US">
                <a:latin typeface="Arial"/>
                <a:cs typeface="Arial"/>
              </a:rPr>
              <a:t>You have a patient who is high risk for DVT by the BWH Risk Stratification Order Set and they are </a:t>
            </a:r>
            <a:r>
              <a:rPr lang="en-US">
                <a:latin typeface="Arial"/>
                <a:ea typeface="+mj-lt"/>
                <a:cs typeface="Arial"/>
              </a:rPr>
              <a:t>adamantly </a:t>
            </a:r>
            <a:r>
              <a:rPr lang="en-US">
                <a:latin typeface="Arial"/>
                <a:cs typeface="Arial"/>
              </a:rPr>
              <a:t>refusing prophylactic LMWH injections. </a:t>
            </a:r>
          </a:p>
        </p:txBody>
      </p:sp>
    </p:spTree>
    <p:extLst>
      <p:ext uri="{BB962C8B-B14F-4D97-AF65-F5344CB8AC3E}">
        <p14:creationId xmlns:p14="http://schemas.microsoft.com/office/powerpoint/2010/main" val="3020706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A38A6F-58BB-4BC5-91C5-B92CF76A94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0204" y="218376"/>
            <a:ext cx="10451592" cy="2274467"/>
          </a:xfrm>
        </p:spPr>
        <p:txBody>
          <a:bodyPr anchor="ctr">
            <a:normAutofit fontScale="90000"/>
          </a:bodyPr>
          <a:lstStyle/>
          <a:p>
            <a:pPr algn="ctr"/>
            <a:r>
              <a:rPr lang="en-US" b="1">
                <a:solidFill>
                  <a:srgbClr val="C00000"/>
                </a:solidFill>
                <a:latin typeface="Aharoni"/>
                <a:ea typeface="+mj-lt"/>
                <a:cs typeface="+mj-lt"/>
              </a:rPr>
              <a:t>Medicine Quality Improvement Initiative </a:t>
            </a:r>
            <a:br>
              <a:rPr lang="en-US" b="1">
                <a:latin typeface="Aharoni"/>
                <a:ea typeface="+mj-lt"/>
                <a:cs typeface="+mj-lt"/>
              </a:rPr>
            </a:br>
            <a:r>
              <a:rPr lang="en-US" b="1">
                <a:solidFill>
                  <a:srgbClr val="C00000"/>
                </a:solidFill>
                <a:latin typeface="Aharoni"/>
                <a:ea typeface="+mj-lt"/>
                <a:cs typeface="+mj-lt"/>
              </a:rPr>
              <a:t>on </a:t>
            </a:r>
            <a:r>
              <a:rPr lang="en-US" b="1">
                <a:solidFill>
                  <a:srgbClr val="C00000"/>
                </a:solidFill>
                <a:latin typeface="Arial"/>
                <a:ea typeface="+mj-lt"/>
                <a:cs typeface="+mj-lt"/>
              </a:rPr>
              <a:t>14AB, 14CD, 10BA</a:t>
            </a:r>
            <a:br>
              <a:rPr lang="en-US" b="1">
                <a:ea typeface="+mj-lt"/>
                <a:cs typeface="+mj-lt"/>
              </a:rPr>
            </a:br>
            <a:endParaRPr lang="en-US" b="1">
              <a:cs typeface="Calibri Light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711A0E-A428-4ED1-96CB-33D69FD842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0874" y="2043803"/>
            <a:ext cx="10190252" cy="80683"/>
          </a:xfrm>
          <a:prstGeom prst="rect">
            <a:avLst/>
          </a:prstGeom>
          <a:solidFill>
            <a:schemeClr val="tx1">
              <a:lumMod val="50000"/>
              <a:lumOff val="50000"/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B757B9C-A47F-43CD-AE54-FF5801E5932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44800848"/>
              </p:ext>
            </p:extLst>
          </p:nvPr>
        </p:nvGraphicFramePr>
        <p:xfrm>
          <a:off x="123856" y="1666521"/>
          <a:ext cx="11944289" cy="4077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95" name="TextBox 294">
            <a:extLst>
              <a:ext uri="{FF2B5EF4-FFF2-40B4-BE49-F238E27FC236}">
                <a16:creationId xmlns:a16="http://schemas.microsoft.com/office/drawing/2014/main" id="{6D58FBD8-475A-4B96-8C5F-66C72FA7CF9C}"/>
              </a:ext>
            </a:extLst>
          </p:cNvPr>
          <p:cNvSpPr txBox="1"/>
          <p:nvPr/>
        </p:nvSpPr>
        <p:spPr>
          <a:xfrm>
            <a:off x="4249947" y="5515154"/>
            <a:ext cx="4540369" cy="1200329"/>
          </a:xfrm>
          <a:prstGeom prst="rect">
            <a:avLst/>
          </a:prstGeom>
          <a:solidFill>
            <a:schemeClr val="accent6"/>
          </a:solidFill>
          <a:ln>
            <a:solidFill>
              <a:srgbClr val="C00000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>
                <a:latin typeface="Aharoni"/>
                <a:cs typeface="Aharoni"/>
              </a:rPr>
              <a:t>The Result: </a:t>
            </a:r>
          </a:p>
          <a:p>
            <a:r>
              <a:rPr lang="en-US" sz="2400">
                <a:latin typeface="Aharoni"/>
                <a:cs typeface="Aharoni"/>
              </a:rPr>
              <a:t>Refusal Rates have dropped below hospital goal of</a:t>
            </a:r>
            <a:r>
              <a:rPr lang="en-US" sz="2400" b="1">
                <a:latin typeface="Arial"/>
                <a:cs typeface="Aharoni"/>
              </a:rPr>
              <a:t> 10%</a:t>
            </a:r>
            <a:r>
              <a:rPr lang="en-US" sz="2400" b="1">
                <a:latin typeface="Arial"/>
                <a:cs typeface="Calibri"/>
              </a:rPr>
              <a:t>​</a:t>
            </a:r>
          </a:p>
        </p:txBody>
      </p:sp>
    </p:spTree>
    <p:extLst>
      <p:ext uri="{BB962C8B-B14F-4D97-AF65-F5344CB8AC3E}">
        <p14:creationId xmlns:p14="http://schemas.microsoft.com/office/powerpoint/2010/main" val="1174499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5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DE19BAEA-10F6-4A5E-AAD7-9ADE9BCF72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984" y="3478350"/>
            <a:ext cx="10272848" cy="2719261"/>
          </a:xfrm>
          <a:prstGeom prst="rect">
            <a:avLst/>
          </a:prstGeom>
        </p:spPr>
      </p:pic>
      <p:pic>
        <p:nvPicPr>
          <p:cNvPr id="4" name="Picture 4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F989C4C5-26D7-4C01-A599-81AD797074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5985" y="223072"/>
            <a:ext cx="10272846" cy="2716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578941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A98B153-D4EE-41A1-A30F-77D9D462C3CC}"/>
              </a:ext>
            </a:extLst>
          </p:cNvPr>
          <p:cNvSpPr txBox="1"/>
          <p:nvPr/>
        </p:nvSpPr>
        <p:spPr>
          <a:xfrm>
            <a:off x="483079" y="583722"/>
            <a:ext cx="11355237" cy="61709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 sz="1600" b="1">
              <a:cs typeface="Calibri"/>
            </a:endParaRPr>
          </a:p>
          <a:p>
            <a:pPr algn="ctr"/>
            <a:r>
              <a:rPr lang="en-US" sz="3600" b="1">
                <a:cs typeface="Calibri"/>
              </a:rPr>
              <a:t>Pulmonary Embolism/Deep Vein Thrombosis Following Laparoscopic Cholecystectomy:</a:t>
            </a:r>
          </a:p>
          <a:p>
            <a:pPr algn="ctr"/>
            <a:endParaRPr lang="en-US" sz="1100" b="1">
              <a:cs typeface="Calibri"/>
            </a:endParaRPr>
          </a:p>
          <a:p>
            <a:pPr marL="571500" indent="-571500">
              <a:buFont typeface="Arial"/>
              <a:buChar char="•"/>
            </a:pPr>
            <a:r>
              <a:rPr lang="en-US" sz="2800">
                <a:cs typeface="Calibri"/>
              </a:rPr>
              <a:t>Nationwide Inpatient sample showed VTE prevalence after laparoscopic cholecystectomy was </a:t>
            </a:r>
            <a:r>
              <a:rPr lang="en-US" sz="2800">
                <a:solidFill>
                  <a:srgbClr val="FF0000"/>
                </a:solidFill>
                <a:cs typeface="Calibri"/>
              </a:rPr>
              <a:t>low</a:t>
            </a:r>
            <a:r>
              <a:rPr lang="en-US" sz="2800">
                <a:cs typeface="Calibri"/>
              </a:rPr>
              <a:t> and Pulmonary Embolus is </a:t>
            </a:r>
            <a:r>
              <a:rPr lang="en-US" sz="2800">
                <a:solidFill>
                  <a:srgbClr val="FF0000"/>
                </a:solidFill>
                <a:cs typeface="Calibri"/>
              </a:rPr>
              <a:t>rare</a:t>
            </a:r>
            <a:r>
              <a:rPr lang="en-US" sz="2800">
                <a:cs typeface="Calibri"/>
              </a:rPr>
              <a:t> – 4,107,430 LAPCHOL performed 1998 – 2009.</a:t>
            </a:r>
          </a:p>
          <a:p>
            <a:endParaRPr lang="en-US" sz="2800">
              <a:cs typeface="Calibri"/>
            </a:endParaRPr>
          </a:p>
          <a:p>
            <a:pPr marL="571500" indent="-571500">
              <a:buFont typeface="Arial"/>
              <a:buChar char="•"/>
            </a:pPr>
            <a:r>
              <a:rPr lang="en-US" sz="2800">
                <a:cs typeface="Calibri"/>
              </a:rPr>
              <a:t>In hospital prevalence of </a:t>
            </a:r>
            <a:r>
              <a:rPr lang="en-US" sz="2800">
                <a:ea typeface="+mn-lt"/>
                <a:cs typeface="+mn-lt"/>
              </a:rPr>
              <a:t>Pulmonary Embolus</a:t>
            </a:r>
            <a:r>
              <a:rPr lang="en-US" sz="2800">
                <a:solidFill>
                  <a:schemeClr val="tx1">
                    <a:lumMod val="95000"/>
                    <a:lumOff val="5000"/>
                  </a:schemeClr>
                </a:solidFill>
                <a:cs typeface="Calibri"/>
              </a:rPr>
              <a:t> 0.15%</a:t>
            </a:r>
            <a:r>
              <a:rPr lang="en-US" sz="2800">
                <a:cs typeface="Calibri"/>
              </a:rPr>
              <a:t>, DVT </a:t>
            </a:r>
            <a:r>
              <a:rPr lang="en-US" sz="2800">
                <a:solidFill>
                  <a:schemeClr val="tx1">
                    <a:lumMod val="95000"/>
                    <a:lumOff val="5000"/>
                  </a:schemeClr>
                </a:solidFill>
                <a:cs typeface="Calibri"/>
              </a:rPr>
              <a:t>0.40%</a:t>
            </a:r>
          </a:p>
          <a:p>
            <a:endParaRPr lang="en-US" sz="2800">
              <a:cs typeface="Calibri"/>
            </a:endParaRPr>
          </a:p>
          <a:p>
            <a:pPr marL="571500" indent="-571500">
              <a:buFont typeface="Arial"/>
              <a:buChar char="•"/>
            </a:pPr>
            <a:r>
              <a:rPr lang="en-US" sz="2800">
                <a:cs typeface="Calibri"/>
              </a:rPr>
              <a:t>Deaths related to in hospital </a:t>
            </a:r>
            <a:r>
              <a:rPr lang="en-US" sz="2800">
                <a:ea typeface="+mn-lt"/>
                <a:cs typeface="+mn-lt"/>
              </a:rPr>
              <a:t>Pulmonary Embolus</a:t>
            </a:r>
            <a:r>
              <a:rPr lang="en-US" sz="2800">
                <a:cs typeface="Calibri"/>
              </a:rPr>
              <a:t> was</a:t>
            </a:r>
            <a:r>
              <a:rPr lang="en-US" sz="2800">
                <a:solidFill>
                  <a:srgbClr val="FF0000"/>
                </a:solidFill>
                <a:cs typeface="Calibri"/>
              </a:rPr>
              <a:t> 0.02%</a:t>
            </a:r>
            <a:r>
              <a:rPr lang="en-US" sz="2800">
                <a:solidFill>
                  <a:schemeClr val="tx1">
                    <a:lumMod val="95000"/>
                    <a:lumOff val="5000"/>
                  </a:schemeClr>
                </a:solidFill>
                <a:cs typeface="Calibri"/>
              </a:rPr>
              <a:t> (no existing National Surveillance System monitoring post hospitalization VTE/PE )</a:t>
            </a:r>
          </a:p>
          <a:p>
            <a:endParaRPr lang="en-US" sz="2400">
              <a:cs typeface="Calibri"/>
            </a:endParaRPr>
          </a:p>
          <a:p>
            <a:endParaRPr lang="en-US">
              <a:cs typeface="Calibri"/>
            </a:endParaRPr>
          </a:p>
          <a:p>
            <a:r>
              <a:rPr lang="en-US" i="1">
                <a:solidFill>
                  <a:schemeClr val="bg2">
                    <a:lumMod val="50000"/>
                  </a:schemeClr>
                </a:solidFill>
                <a:latin typeface="AdvPAC59"/>
              </a:rPr>
              <a:t>(Clinical and Applied Thrombosis/Hemostasis Stein, P., Matta, F., and Sabra, M. 2014, Vol. 20(3) 233-237)</a:t>
            </a:r>
          </a:p>
          <a:p>
            <a:endParaRPr lang="en-US" sz="1200">
              <a:latin typeface="Calibri"/>
              <a:cs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C5E4B36-F7E6-4DE9-BA9F-6A754C48A62F}"/>
              </a:ext>
            </a:extLst>
          </p:cNvPr>
          <p:cNvSpPr txBox="1"/>
          <p:nvPr/>
        </p:nvSpPr>
        <p:spPr>
          <a:xfrm>
            <a:off x="138023" y="94890"/>
            <a:ext cx="11915953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000" b="1">
                <a:solidFill>
                  <a:srgbClr val="C00000"/>
                </a:solidFill>
                <a:latin typeface="Aharoni"/>
                <a:cs typeface="Aharoni"/>
              </a:rPr>
              <a:t>What could we have done to save Barbara?</a:t>
            </a:r>
          </a:p>
        </p:txBody>
      </p:sp>
    </p:spTree>
    <p:extLst>
      <p:ext uri="{BB962C8B-B14F-4D97-AF65-F5344CB8AC3E}">
        <p14:creationId xmlns:p14="http://schemas.microsoft.com/office/powerpoint/2010/main" val="295930661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E364580B-B24D-4448-B898-C13F15482B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Graphic 6" descr="Design">
            <a:extLst>
              <a:ext uri="{FF2B5EF4-FFF2-40B4-BE49-F238E27FC236}">
                <a16:creationId xmlns:a16="http://schemas.microsoft.com/office/drawing/2014/main" id="{22C4B41D-FE3F-40E3-B1CE-32B74012E7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37724" y="1214672"/>
            <a:ext cx="1775572" cy="1775572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8CEBB63E-FF19-493F-9618-BFFB451DF4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-2"/>
            <a:ext cx="7537704" cy="685800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421A880-B5E7-4373-93A4-79D2FAAE08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431" y="2564862"/>
            <a:ext cx="4271796" cy="3925727"/>
          </a:xfrm>
        </p:spPr>
        <p:txBody>
          <a:bodyPr anchor="b">
            <a:normAutofit/>
          </a:bodyPr>
          <a:lstStyle/>
          <a:p>
            <a:r>
              <a:rPr lang="en-US" sz="3600" b="1">
                <a:solidFill>
                  <a:srgbClr val="C00000"/>
                </a:solidFill>
                <a:latin typeface="Aharoni"/>
                <a:cs typeface="Calibri Light"/>
              </a:rPr>
              <a:t>Design a </a:t>
            </a:r>
            <a:br>
              <a:rPr lang="en-US" sz="4000" b="1">
                <a:latin typeface="Aharoni"/>
                <a:cs typeface="Calibri Light"/>
              </a:rPr>
            </a:br>
            <a:r>
              <a:rPr lang="en-US" sz="4800" b="1">
                <a:solidFill>
                  <a:srgbClr val="C00000"/>
                </a:solidFill>
                <a:latin typeface="Aharoni"/>
                <a:cs typeface="Calibri Light"/>
              </a:rPr>
              <a:t>Discharge </a:t>
            </a:r>
            <a:br>
              <a:rPr lang="en-US" sz="4800" b="1">
                <a:latin typeface="Aharoni"/>
                <a:cs typeface="Calibri Light"/>
              </a:rPr>
            </a:br>
            <a:r>
              <a:rPr lang="en-US" sz="4800" b="1">
                <a:solidFill>
                  <a:srgbClr val="C00000"/>
                </a:solidFill>
                <a:latin typeface="Aharoni"/>
                <a:cs typeface="Calibri Light"/>
              </a:rPr>
              <a:t>Education Sheet</a:t>
            </a:r>
            <a:r>
              <a:rPr lang="en-US" sz="4000" b="1">
                <a:solidFill>
                  <a:srgbClr val="C00000"/>
                </a:solidFill>
                <a:latin typeface="Aharoni"/>
                <a:cs typeface="Calibri Light"/>
              </a:rPr>
              <a:t> </a:t>
            </a:r>
            <a:r>
              <a:rPr lang="en-US" sz="3600" b="1">
                <a:solidFill>
                  <a:srgbClr val="C00000"/>
                </a:solidFill>
                <a:latin typeface="Aharoni"/>
                <a:cs typeface="Calibri Light"/>
              </a:rPr>
              <a:t>for </a:t>
            </a:r>
            <a:br>
              <a:rPr lang="en-US" sz="3600" b="1">
                <a:solidFill>
                  <a:srgbClr val="C00000"/>
                </a:solidFill>
                <a:latin typeface="Aharoni"/>
                <a:cs typeface="Calibri Light"/>
              </a:rPr>
            </a:br>
            <a:r>
              <a:rPr lang="en-US" sz="3600" b="1">
                <a:solidFill>
                  <a:srgbClr val="C00000"/>
                </a:solidFill>
                <a:latin typeface="Aharoni"/>
                <a:cs typeface="Calibri Light"/>
              </a:rPr>
              <a:t>VTE Prevention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51FCFC-9A2C-446F-97D2-0E73529216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29544" y="145907"/>
            <a:ext cx="7377303" cy="5711892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en-US" sz="3600">
                <a:solidFill>
                  <a:srgbClr val="FFFFFF"/>
                </a:solidFill>
                <a:cs typeface="Calibri"/>
              </a:rPr>
              <a:t>Working with your neighbor, design a discharge sheet to educate all patients about how to prevent VTE. </a:t>
            </a:r>
          </a:p>
          <a:p>
            <a:pPr marL="0" indent="0">
              <a:buNone/>
            </a:pPr>
            <a:endParaRPr lang="en-US" sz="3600">
              <a:solidFill>
                <a:srgbClr val="FFFFFF"/>
              </a:solidFill>
              <a:cs typeface="Calibri"/>
            </a:endParaRPr>
          </a:p>
          <a:p>
            <a:pPr marL="0" indent="0">
              <a:buNone/>
            </a:pPr>
            <a:r>
              <a:rPr lang="en-US" sz="3600">
                <a:solidFill>
                  <a:srgbClr val="FFFFFF"/>
                </a:solidFill>
                <a:cs typeface="Calibri"/>
              </a:rPr>
              <a:t>Think about how you can translate this information to a patient, as opposed to a medical professional.</a:t>
            </a:r>
          </a:p>
          <a:p>
            <a:pPr marL="0" indent="0">
              <a:buNone/>
            </a:pPr>
            <a:endParaRPr lang="en-US" sz="3600">
              <a:solidFill>
                <a:srgbClr val="FFFFFF"/>
              </a:solidFill>
              <a:cs typeface="Calibri"/>
            </a:endParaRPr>
          </a:p>
          <a:p>
            <a:pPr marL="0" indent="0">
              <a:buNone/>
            </a:pPr>
            <a:r>
              <a:rPr lang="en-US" sz="3600">
                <a:solidFill>
                  <a:srgbClr val="FFFFFF"/>
                </a:solidFill>
                <a:cs typeface="Calibri"/>
              </a:rPr>
              <a:t>Feel free to use visuals!</a:t>
            </a:r>
          </a:p>
          <a:p>
            <a:pPr marL="0" indent="0">
              <a:buNone/>
            </a:pPr>
            <a:endParaRPr lang="en-US" sz="3600">
              <a:cs typeface="Calibri"/>
            </a:endParaRPr>
          </a:p>
          <a:p>
            <a:pPr marL="0" indent="0">
              <a:buNone/>
            </a:pPr>
            <a:r>
              <a:rPr lang="en-US" sz="3600">
                <a:cs typeface="Calibri"/>
              </a:rPr>
              <a:t>Candy is available for everyone who completes a design!</a:t>
            </a:r>
          </a:p>
        </p:txBody>
      </p:sp>
    </p:spTree>
    <p:extLst>
      <p:ext uri="{BB962C8B-B14F-4D97-AF65-F5344CB8AC3E}">
        <p14:creationId xmlns:p14="http://schemas.microsoft.com/office/powerpoint/2010/main" val="18686178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itle 43">
            <a:extLst>
              <a:ext uri="{FF2B5EF4-FFF2-40B4-BE49-F238E27FC236}">
                <a16:creationId xmlns:a16="http://schemas.microsoft.com/office/drawing/2014/main" id="{45CFC756-D16C-4334-9C68-9B86E3F234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en-US" b="1" kern="1200">
                <a:latin typeface="+mj-lt"/>
                <a:ea typeface="+mj-ea"/>
                <a:cs typeface="+mj-cs"/>
              </a:rPr>
              <a:t>Patient Discharge Education </a:t>
            </a:r>
            <a:r>
              <a:rPr lang="en-US" b="1"/>
              <a:t>Sheet</a:t>
            </a:r>
            <a:r>
              <a:rPr lang="en-US" b="1" kern="1200">
                <a:latin typeface="+mj-lt"/>
                <a:ea typeface="+mj-ea"/>
                <a:cs typeface="+mj-cs"/>
              </a:rPr>
              <a:t>:</a:t>
            </a:r>
            <a:br>
              <a:rPr lang="en-US" b="1"/>
            </a:br>
            <a:r>
              <a:rPr lang="en-US" sz="3600" b="1"/>
              <a:t>Design the optimal educational sheet for all patients, feel free to include visuals</a:t>
            </a:r>
            <a:endParaRPr lang="en-US" sz="3600" b="1" kern="1200"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55323625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6C2E80F-49A6-4372-B103-219D417A5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096" y="470925"/>
            <a:ext cx="4381009" cy="5892104"/>
          </a:xfrm>
          <a:custGeom>
            <a:avLst/>
            <a:gdLst>
              <a:gd name="connsiteX0" fmla="*/ 0 w 4381009"/>
              <a:gd name="connsiteY0" fmla="*/ 0 h 5892104"/>
              <a:gd name="connsiteX1" fmla="*/ 4157628 w 4381009"/>
              <a:gd name="connsiteY1" fmla="*/ 0 h 5892104"/>
              <a:gd name="connsiteX2" fmla="*/ 4169302 w 4381009"/>
              <a:gd name="connsiteY2" fmla="*/ 68659 h 5892104"/>
              <a:gd name="connsiteX3" fmla="*/ 4191571 w 4381009"/>
              <a:gd name="connsiteY3" fmla="*/ 205472 h 5892104"/>
              <a:gd name="connsiteX4" fmla="*/ 4213368 w 4381009"/>
              <a:gd name="connsiteY4" fmla="*/ 342890 h 5892104"/>
              <a:gd name="connsiteX5" fmla="*/ 4232030 w 4381009"/>
              <a:gd name="connsiteY5" fmla="*/ 480913 h 5892104"/>
              <a:gd name="connsiteX6" fmla="*/ 4250848 w 4381009"/>
              <a:gd name="connsiteY6" fmla="*/ 618332 h 5892104"/>
              <a:gd name="connsiteX7" fmla="*/ 4268412 w 4381009"/>
              <a:gd name="connsiteY7" fmla="*/ 756355 h 5892104"/>
              <a:gd name="connsiteX8" fmla="*/ 4283467 w 4381009"/>
              <a:gd name="connsiteY8" fmla="*/ 892563 h 5892104"/>
              <a:gd name="connsiteX9" fmla="*/ 4297737 w 4381009"/>
              <a:gd name="connsiteY9" fmla="*/ 1030587 h 5892104"/>
              <a:gd name="connsiteX10" fmla="*/ 4310754 w 4381009"/>
              <a:gd name="connsiteY10" fmla="*/ 1168005 h 5892104"/>
              <a:gd name="connsiteX11" fmla="*/ 4322045 w 4381009"/>
              <a:gd name="connsiteY11" fmla="*/ 1303002 h 5892104"/>
              <a:gd name="connsiteX12" fmla="*/ 4333336 w 4381009"/>
              <a:gd name="connsiteY12" fmla="*/ 1439815 h 5892104"/>
              <a:gd name="connsiteX13" fmla="*/ 4342745 w 4381009"/>
              <a:gd name="connsiteY13" fmla="*/ 1574812 h 5892104"/>
              <a:gd name="connsiteX14" fmla="*/ 4350115 w 4381009"/>
              <a:gd name="connsiteY14" fmla="*/ 1709808 h 5892104"/>
              <a:gd name="connsiteX15" fmla="*/ 4357799 w 4381009"/>
              <a:gd name="connsiteY15" fmla="*/ 1844200 h 5892104"/>
              <a:gd name="connsiteX16" fmla="*/ 4364229 w 4381009"/>
              <a:gd name="connsiteY16" fmla="*/ 1977381 h 5892104"/>
              <a:gd name="connsiteX17" fmla="*/ 4368777 w 4381009"/>
              <a:gd name="connsiteY17" fmla="*/ 2109351 h 5892104"/>
              <a:gd name="connsiteX18" fmla="*/ 4372697 w 4381009"/>
              <a:gd name="connsiteY18" fmla="*/ 2241321 h 5892104"/>
              <a:gd name="connsiteX19" fmla="*/ 4376461 w 4381009"/>
              <a:gd name="connsiteY19" fmla="*/ 2372080 h 5892104"/>
              <a:gd name="connsiteX20" fmla="*/ 4378186 w 4381009"/>
              <a:gd name="connsiteY20" fmla="*/ 2501023 h 5892104"/>
              <a:gd name="connsiteX21" fmla="*/ 4380068 w 4381009"/>
              <a:gd name="connsiteY21" fmla="*/ 2629966 h 5892104"/>
              <a:gd name="connsiteX22" fmla="*/ 4381009 w 4381009"/>
              <a:gd name="connsiteY22" fmla="*/ 2757093 h 5892104"/>
              <a:gd name="connsiteX23" fmla="*/ 4380068 w 4381009"/>
              <a:gd name="connsiteY23" fmla="*/ 2883010 h 5892104"/>
              <a:gd name="connsiteX24" fmla="*/ 4380068 w 4381009"/>
              <a:gd name="connsiteY24" fmla="*/ 3007715 h 5892104"/>
              <a:gd name="connsiteX25" fmla="*/ 4378186 w 4381009"/>
              <a:gd name="connsiteY25" fmla="*/ 3131210 h 5892104"/>
              <a:gd name="connsiteX26" fmla="*/ 4375363 w 4381009"/>
              <a:gd name="connsiteY26" fmla="*/ 3252283 h 5892104"/>
              <a:gd name="connsiteX27" fmla="*/ 4372697 w 4381009"/>
              <a:gd name="connsiteY27" fmla="*/ 3372146 h 5892104"/>
              <a:gd name="connsiteX28" fmla="*/ 4369718 w 4381009"/>
              <a:gd name="connsiteY28" fmla="*/ 3489587 h 5892104"/>
              <a:gd name="connsiteX29" fmla="*/ 4365170 w 4381009"/>
              <a:gd name="connsiteY29" fmla="*/ 3606423 h 5892104"/>
              <a:gd name="connsiteX30" fmla="*/ 4360309 w 4381009"/>
              <a:gd name="connsiteY30" fmla="*/ 3721443 h 5892104"/>
              <a:gd name="connsiteX31" fmla="*/ 4355918 w 4381009"/>
              <a:gd name="connsiteY31" fmla="*/ 3834041 h 5892104"/>
              <a:gd name="connsiteX32" fmla="*/ 4343529 w 4381009"/>
              <a:gd name="connsiteY32" fmla="*/ 4053789 h 5892104"/>
              <a:gd name="connsiteX33" fmla="*/ 4330356 w 4381009"/>
              <a:gd name="connsiteY33" fmla="*/ 4264457 h 5892104"/>
              <a:gd name="connsiteX34" fmla="*/ 4316556 w 4381009"/>
              <a:gd name="connsiteY34" fmla="*/ 4466650 h 5892104"/>
              <a:gd name="connsiteX35" fmla="*/ 4301344 w 4381009"/>
              <a:gd name="connsiteY35" fmla="*/ 4657946 h 5892104"/>
              <a:gd name="connsiteX36" fmla="*/ 4285506 w 4381009"/>
              <a:gd name="connsiteY36" fmla="*/ 4840767 h 5892104"/>
              <a:gd name="connsiteX37" fmla="*/ 4268412 w 4381009"/>
              <a:gd name="connsiteY37" fmla="*/ 5010269 h 5892104"/>
              <a:gd name="connsiteX38" fmla="*/ 4251633 w 4381009"/>
              <a:gd name="connsiteY38" fmla="*/ 5169481 h 5892104"/>
              <a:gd name="connsiteX39" fmla="*/ 4234853 w 4381009"/>
              <a:gd name="connsiteY39" fmla="*/ 5315980 h 5892104"/>
              <a:gd name="connsiteX40" fmla="*/ 4219014 w 4381009"/>
              <a:gd name="connsiteY40" fmla="*/ 5450371 h 5892104"/>
              <a:gd name="connsiteX41" fmla="*/ 4203959 w 4381009"/>
              <a:gd name="connsiteY41" fmla="*/ 5569628 h 5892104"/>
              <a:gd name="connsiteX42" fmla="*/ 4189689 w 4381009"/>
              <a:gd name="connsiteY42" fmla="*/ 5677384 h 5892104"/>
              <a:gd name="connsiteX43" fmla="*/ 4177770 w 4381009"/>
              <a:gd name="connsiteY43" fmla="*/ 5768189 h 5892104"/>
              <a:gd name="connsiteX44" fmla="*/ 4166479 w 4381009"/>
              <a:gd name="connsiteY44" fmla="*/ 5844465 h 5892104"/>
              <a:gd name="connsiteX45" fmla="*/ 4159132 w 4381009"/>
              <a:gd name="connsiteY45" fmla="*/ 5892104 h 5892104"/>
              <a:gd name="connsiteX46" fmla="*/ 0 w 4381009"/>
              <a:gd name="connsiteY46" fmla="*/ 5892104 h 5892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4381009" h="5892104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CDCE9AD-698C-485E-9AFD-26493E1F2E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878" y="3916231"/>
            <a:ext cx="3660573" cy="1891181"/>
          </a:xfrm>
          <a:solidFill>
            <a:srgbClr val="92D050"/>
          </a:solidFill>
          <a:ln>
            <a:solidFill>
              <a:srgbClr val="C00000"/>
            </a:solidFill>
          </a:ln>
        </p:spPr>
        <p:txBody>
          <a:bodyPr>
            <a:normAutofit/>
          </a:bodyPr>
          <a:lstStyle/>
          <a:p>
            <a:r>
              <a:rPr lang="en-US" sz="3100" b="1">
                <a:solidFill>
                  <a:srgbClr val="C00000"/>
                </a:solidFill>
                <a:latin typeface="Aharoni"/>
                <a:ea typeface="+mj-lt"/>
                <a:cs typeface="+mj-lt"/>
              </a:rPr>
              <a:t>Improved </a:t>
            </a:r>
            <a:br>
              <a:rPr lang="en-US" sz="3100" b="1">
                <a:solidFill>
                  <a:srgbClr val="C00000"/>
                </a:solidFill>
                <a:latin typeface="Aharoni"/>
                <a:ea typeface="+mj-lt"/>
                <a:cs typeface="+mj-lt"/>
              </a:rPr>
            </a:br>
            <a:r>
              <a:rPr lang="en-US" sz="3100" b="1">
                <a:solidFill>
                  <a:srgbClr val="C00000"/>
                </a:solidFill>
                <a:latin typeface="Aharoni"/>
                <a:ea typeface="+mj-lt"/>
                <a:cs typeface="+mj-lt"/>
              </a:rPr>
              <a:t>awareness can improve patient outcomes</a:t>
            </a:r>
            <a:endParaRPr lang="en-US" sz="3100">
              <a:solidFill>
                <a:srgbClr val="C00000"/>
              </a:solidFill>
              <a:latin typeface="Aharoni"/>
              <a:cs typeface="Calibri Light"/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E4CA975-AD79-4178-AF60-C0A92A9299FA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194300" y="470924"/>
          <a:ext cx="6513604" cy="58854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44" name="TextBox 243">
            <a:extLst>
              <a:ext uri="{FF2B5EF4-FFF2-40B4-BE49-F238E27FC236}">
                <a16:creationId xmlns:a16="http://schemas.microsoft.com/office/drawing/2014/main" id="{1BBBE78C-9144-480D-B9C1-A9F4A12941DE}"/>
              </a:ext>
            </a:extLst>
          </p:cNvPr>
          <p:cNvSpPr txBox="1"/>
          <p:nvPr/>
        </p:nvSpPr>
        <p:spPr>
          <a:xfrm>
            <a:off x="698740" y="971910"/>
            <a:ext cx="3922143" cy="255454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000">
                <a:solidFill>
                  <a:schemeClr val="bg1"/>
                </a:solidFill>
                <a:latin typeface="Aharoni"/>
                <a:cs typeface="Aharoni"/>
              </a:rPr>
              <a:t>Patient Discharge Education Should Include:</a:t>
            </a:r>
            <a:r>
              <a:rPr lang="en-US" sz="4000">
                <a:solidFill>
                  <a:schemeClr val="bg1"/>
                </a:solidFill>
                <a:latin typeface="Aharoni"/>
                <a:cs typeface="Calibri"/>
              </a:rPr>
              <a:t>​</a:t>
            </a:r>
            <a:endParaRPr lang="en-US" sz="4000">
              <a:solidFill>
                <a:schemeClr val="bg1"/>
              </a:solidFill>
              <a:latin typeface="Aharoni"/>
            </a:endParaRPr>
          </a:p>
        </p:txBody>
      </p:sp>
    </p:spTree>
    <p:extLst>
      <p:ext uri="{BB962C8B-B14F-4D97-AF65-F5344CB8AC3E}">
        <p14:creationId xmlns:p14="http://schemas.microsoft.com/office/powerpoint/2010/main" val="278731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E214AA7-F028-4A0D-8698-61AEC754D1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0" cy="1598340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1774" y="597000"/>
            <a:ext cx="9872134" cy="1193968"/>
          </a:xfrm>
          <a:solidFill>
            <a:srgbClr val="FFFFFF"/>
          </a:solidFill>
          <a:ln w="38100">
            <a:solidFill>
              <a:srgbClr val="7F7F7F"/>
            </a:solidFill>
            <a:miter lim="800000"/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kern="1200">
                <a:solidFill>
                  <a:srgbClr val="C00000"/>
                </a:solidFill>
                <a:latin typeface="Aharoni"/>
                <a:cs typeface="Aharoni"/>
              </a:rPr>
              <a:t>New horizons in DVT and PE prevention</a:t>
            </a:r>
            <a:br>
              <a:rPr lang="en-US" sz="3600" kern="1200">
                <a:solidFill>
                  <a:srgbClr val="C00000"/>
                </a:solidFill>
                <a:latin typeface="Aharoni"/>
              </a:rPr>
            </a:br>
            <a:r>
              <a:rPr lang="en-US" sz="3600" kern="1200">
                <a:solidFill>
                  <a:srgbClr val="C00000"/>
                </a:solidFill>
                <a:latin typeface="Aharoni"/>
                <a:cs typeface="Aharoni"/>
              </a:rPr>
              <a:t>Role for DOACs in Discharged Patients 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4916" y="2471307"/>
            <a:ext cx="5059350" cy="4181851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3200"/>
              <a:t>MAGELLAN trial:</a:t>
            </a:r>
            <a:r>
              <a:rPr lang="en-US" sz="2000"/>
              <a:t> </a:t>
            </a:r>
            <a:endParaRPr lang="en-US" sz="2000">
              <a:cs typeface="Calibri"/>
            </a:endParaRPr>
          </a:p>
          <a:p>
            <a:pPr marL="0" indent="0" algn="ctr">
              <a:buNone/>
            </a:pPr>
            <a:endParaRPr lang="en-US" sz="2000"/>
          </a:p>
          <a:p>
            <a:pPr lvl="1"/>
            <a:r>
              <a:rPr lang="en-US"/>
              <a:t>Rivaroxaban 35 days versus Enoxaparin 10 days in acute medical patients</a:t>
            </a:r>
            <a:endParaRPr lang="en-US">
              <a:cs typeface="Calibri"/>
            </a:endParaRPr>
          </a:p>
          <a:p>
            <a:pPr lvl="1"/>
            <a:endParaRPr lang="en-US">
              <a:cs typeface="Calibri"/>
            </a:endParaRPr>
          </a:p>
          <a:p>
            <a:pPr lvl="1"/>
            <a:r>
              <a:rPr lang="en-US"/>
              <a:t>Direct Oral Anticoagulant (DOAC) non-inferior for 10 days, better at 35 days (RR 0.77)</a:t>
            </a:r>
            <a:endParaRPr lang="en-US">
              <a:cs typeface="Calibri"/>
            </a:endParaRPr>
          </a:p>
          <a:p>
            <a:pPr lvl="1"/>
            <a:r>
              <a:rPr lang="en-US"/>
              <a:t>However, more bleeding: RR 2.3 at 10 days, RR 2.5 at 35 days</a:t>
            </a:r>
            <a:endParaRPr lang="en-US">
              <a:cs typeface="Calibri"/>
            </a:endParaRPr>
          </a:p>
          <a:p>
            <a:pPr marL="457200" lvl="1" indent="0">
              <a:buNone/>
            </a:pPr>
            <a:endParaRPr lang="en-US" sz="2000">
              <a:solidFill>
                <a:srgbClr val="FFFFFF"/>
              </a:solidFill>
              <a:cs typeface="Calibri"/>
            </a:endParaRPr>
          </a:p>
          <a:p>
            <a:pPr marL="457200" lvl="1" indent="0" algn="r">
              <a:buNone/>
            </a:pPr>
            <a:r>
              <a:rPr lang="en-US" sz="2000">
                <a:solidFill>
                  <a:schemeClr val="tx1">
                    <a:lumMod val="85000"/>
                  </a:schemeClr>
                </a:solidFill>
              </a:rPr>
              <a:t>(NEJM 368:513, 2013)</a:t>
            </a:r>
            <a:endParaRPr lang="en-US" sz="2000">
              <a:solidFill>
                <a:schemeClr val="tx1">
                  <a:lumMod val="85000"/>
                </a:schemeClr>
              </a:solidFill>
              <a:cs typeface="Calibri"/>
            </a:endParaRPr>
          </a:p>
          <a:p>
            <a:endParaRPr lang="en-US" sz="2000"/>
          </a:p>
          <a:p>
            <a:pPr marL="0"/>
            <a:endParaRPr lang="en-US" sz="2000"/>
          </a:p>
          <a:p>
            <a:pPr lvl="1"/>
            <a:endParaRPr lang="en-US" sz="200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6206FDC-2777-4D7F-AF9C-73413DA664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96000" y="2888250"/>
            <a:ext cx="0" cy="2769135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6CEFF693-0B31-4715-9D93-B34A56A36F77}"/>
              </a:ext>
            </a:extLst>
          </p:cNvPr>
          <p:cNvSpPr txBox="1"/>
          <p:nvPr/>
        </p:nvSpPr>
        <p:spPr>
          <a:xfrm>
            <a:off x="6417731" y="2471308"/>
            <a:ext cx="5557800" cy="418185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3200" b="1"/>
              <a:t>MARINER Trial:​</a:t>
            </a:r>
            <a:endParaRPr lang="en-US" sz="3200" b="1">
              <a:cs typeface="Calibri"/>
            </a:endParaRPr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US" sz="2000" b="1">
              <a:cs typeface="Calibri"/>
            </a:endParaRPr>
          </a:p>
          <a:p>
            <a:pPr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/>
              <a:t> Rivaroxaban 10 mg x 45 days after acute medical hospitalization versus placebo​</a:t>
            </a:r>
            <a:endParaRPr lang="en-US" sz="2400">
              <a:cs typeface="Calibri"/>
            </a:endParaRPr>
          </a:p>
          <a:p>
            <a:pPr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400">
              <a:cs typeface="Calibri"/>
            </a:endParaRPr>
          </a:p>
          <a:p>
            <a:pPr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/>
              <a:t> Study stopped for futility. Event rate in placebo group only 1.1% versus anticipated 2.5%​</a:t>
            </a:r>
            <a:endParaRPr lang="en-US" sz="2400">
              <a:cs typeface="Calibri"/>
            </a:endParaRPr>
          </a:p>
          <a:p>
            <a:pPr marL="228600" lvl="1">
              <a:lnSpc>
                <a:spcPct val="90000"/>
              </a:lnSpc>
              <a:spcAft>
                <a:spcPts val="600"/>
              </a:spcAft>
            </a:pPr>
            <a:endParaRPr lang="en-US" sz="2000"/>
          </a:p>
          <a:p>
            <a:pPr marL="228600" lvl="1" algn="r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</a:pPr>
            <a:r>
              <a:rPr lang="en-US" sz="2000">
                <a:solidFill>
                  <a:schemeClr val="tx1">
                    <a:lumMod val="85000"/>
                  </a:schemeClr>
                </a:solidFill>
              </a:rPr>
              <a:t>(NEJM 379:1118, 2018)</a:t>
            </a:r>
            <a:endParaRPr lang="en-US" sz="2000">
              <a:solidFill>
                <a:schemeClr val="tx1">
                  <a:lumMod val="85000"/>
                </a:schemeClr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8394805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E364580B-B24D-4448-B898-C13F15482B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Graphic 6" descr="Hospital First Aid">
            <a:extLst>
              <a:ext uri="{FF2B5EF4-FFF2-40B4-BE49-F238E27FC236}">
                <a16:creationId xmlns:a16="http://schemas.microsoft.com/office/drawing/2014/main" id="{3527B31B-D641-4229-94B9-645E6DC370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22063" y="2911200"/>
            <a:ext cx="1775572" cy="1775572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8CEBB63E-FF19-493F-9618-BFFB451DF4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-2"/>
            <a:ext cx="7537704" cy="685800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51114F-14EA-443D-9386-E8E135CBB5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543" y="1141501"/>
            <a:ext cx="4257420" cy="1682861"/>
          </a:xfrm>
        </p:spPr>
        <p:txBody>
          <a:bodyPr anchor="b">
            <a:noAutofit/>
          </a:bodyPr>
          <a:lstStyle/>
          <a:p>
            <a:r>
              <a:rPr lang="en-US" sz="3200" b="1" dirty="0">
                <a:solidFill>
                  <a:srgbClr val="C00000"/>
                </a:solidFill>
                <a:latin typeface="Aharoni"/>
                <a:cs typeface="Calibri Light"/>
              </a:rPr>
              <a:t>FDA Approves </a:t>
            </a:r>
            <a:br>
              <a:rPr lang="en-US" sz="3200" b="1" dirty="0">
                <a:latin typeface="Aharoni"/>
                <a:cs typeface="Calibri Light"/>
              </a:rPr>
            </a:br>
            <a:r>
              <a:rPr lang="en-US" sz="3200" b="1" dirty="0">
                <a:solidFill>
                  <a:srgbClr val="C00000"/>
                </a:solidFill>
                <a:latin typeface="Aharoni"/>
                <a:cs typeface="Calibri Light"/>
              </a:rPr>
              <a:t>Rivaroxaban at </a:t>
            </a:r>
            <a:br>
              <a:rPr lang="en-US" sz="3200" b="1" dirty="0">
                <a:latin typeface="Aharoni"/>
                <a:cs typeface="Calibri Light"/>
              </a:rPr>
            </a:br>
            <a:r>
              <a:rPr lang="en-US" sz="3200" b="1" dirty="0">
                <a:solidFill>
                  <a:srgbClr val="C00000"/>
                </a:solidFill>
                <a:latin typeface="Aharoni"/>
                <a:cs typeface="Calibri Light"/>
              </a:rPr>
              <a:t>Discharge for 39 Days based on Magellan Trial</a:t>
            </a:r>
            <a:endParaRPr lang="en-US" sz="2800" dirty="0">
              <a:solidFill>
                <a:srgbClr val="FFFFFF"/>
              </a:solidFill>
              <a:latin typeface="Calibri Light"/>
              <a:cs typeface="Calibri Ligh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C8A89B-5A20-4FA9-9F14-3E37739D9D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7657" y="275304"/>
            <a:ext cx="7276662" cy="6632042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3600">
                <a:solidFill>
                  <a:srgbClr val="FFFFFF"/>
                </a:solidFill>
                <a:cs typeface="Calibri"/>
              </a:rPr>
              <a:t>October 15, 2019</a:t>
            </a:r>
          </a:p>
          <a:p>
            <a:r>
              <a:rPr lang="en-US" sz="3600">
                <a:solidFill>
                  <a:srgbClr val="FFFFFF"/>
                </a:solidFill>
                <a:cs typeface="Calibri"/>
              </a:rPr>
              <a:t>FDA approved rivaroxaban (Xarelto) for the prevention of venous thromboembolism (VTE) in hospitalized, acutely ill patients at risk who do not have a high bleeding risk. </a:t>
            </a:r>
          </a:p>
          <a:p>
            <a:r>
              <a:rPr lang="en-US" sz="3600">
                <a:solidFill>
                  <a:srgbClr val="FFFFFF"/>
                </a:solidFill>
                <a:cs typeface="Calibri"/>
              </a:rPr>
              <a:t>This is a new indication where acutely ill patients would be prescribed the direct oral anticoagulant in the hospital and for 31- 39 days post-hospitalization.</a:t>
            </a:r>
          </a:p>
        </p:txBody>
      </p:sp>
    </p:spTree>
    <p:extLst>
      <p:ext uri="{BB962C8B-B14F-4D97-AF65-F5344CB8AC3E}">
        <p14:creationId xmlns:p14="http://schemas.microsoft.com/office/powerpoint/2010/main" val="28817925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C6E1CB0-CB32-4857-81B5-9C6A95EC9BAA}"/>
              </a:ext>
            </a:extLst>
          </p:cNvPr>
          <p:cNvSpPr txBox="1"/>
          <p:nvPr/>
        </p:nvSpPr>
        <p:spPr>
          <a:xfrm>
            <a:off x="247650" y="561540"/>
            <a:ext cx="11618220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600">
                <a:solidFill>
                  <a:srgbClr val="C00000"/>
                </a:solidFill>
                <a:latin typeface="Aharoni"/>
                <a:cs typeface="Aharoni"/>
              </a:rPr>
              <a:t>Together, let's embark on the fantastic voyage to prevent VTE</a:t>
            </a:r>
            <a:endParaRPr lang="en-US">
              <a:solidFill>
                <a:srgbClr val="C00000"/>
              </a:solidFill>
              <a:latin typeface="Aharoni"/>
              <a:cs typeface="Aharoni"/>
            </a:endParaRPr>
          </a:p>
        </p:txBody>
      </p:sp>
      <p:pic>
        <p:nvPicPr>
          <p:cNvPr id="3" name="FV_short">
            <a:hlinkClick r:id="" action="ppaction://media"/>
            <a:extLst>
              <a:ext uri="{FF2B5EF4-FFF2-40B4-BE49-F238E27FC236}">
                <a16:creationId xmlns:a16="http://schemas.microsoft.com/office/drawing/2014/main" id="{CE0B8AB3-8B1D-4D48-B5DD-3DD8B4317AB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476500" y="1934552"/>
            <a:ext cx="7239000" cy="4133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1021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63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23ADEB6D-F1EF-4381-B871-8C55228787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7947" y="-107"/>
            <a:ext cx="5230483" cy="6858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78392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</TotalTime>
  <Words>1056</Words>
  <Application>Microsoft Office PowerPoint</Application>
  <PresentationFormat>Widescreen</PresentationFormat>
  <Paragraphs>359</Paragraphs>
  <Slides>41</Slides>
  <Notes>39</Notes>
  <HiddenSlides>0</HiddenSlides>
  <MMClips>1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51" baseType="lpstr">
      <vt:lpstr>AdvPAC59</vt:lpstr>
      <vt:lpstr>Aharoni</vt:lpstr>
      <vt:lpstr>Angsana New</vt:lpstr>
      <vt:lpstr>Arial</vt:lpstr>
      <vt:lpstr>Arial,Sans-Serif</vt:lpstr>
      <vt:lpstr>Calibri</vt:lpstr>
      <vt:lpstr>Calibri Light</vt:lpstr>
      <vt:lpstr>Copperplate Gothic Bold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What Do They Both Have in Common?</vt:lpstr>
      <vt:lpstr>PowerPoint Presentation</vt:lpstr>
      <vt:lpstr>PowerPoint Presentation</vt:lpstr>
      <vt:lpstr>Question 1</vt:lpstr>
      <vt:lpstr>PowerPoint Presentation</vt:lpstr>
      <vt:lpstr>PowerPoint Presentation</vt:lpstr>
      <vt:lpstr>PowerPoint Presentation</vt:lpstr>
      <vt:lpstr>PowerPoint Presentation</vt:lpstr>
      <vt:lpstr>Question 1</vt:lpstr>
      <vt:lpstr>Question 1</vt:lpstr>
      <vt:lpstr>PowerPoint Presentation</vt:lpstr>
      <vt:lpstr>PowerPoint Presentation</vt:lpstr>
      <vt:lpstr>PowerPoint Presentation</vt:lpstr>
      <vt:lpstr>PowerPoint Presentation</vt:lpstr>
      <vt:lpstr> How to decide on VTE prophylaxis</vt:lpstr>
      <vt:lpstr>PowerPoint Presentation</vt:lpstr>
      <vt:lpstr>PowerPoint Presentation</vt:lpstr>
      <vt:lpstr>How effective is Pharmacological Prophylaxis for Thromboembolism in Hospitalized Patients?</vt:lpstr>
      <vt:lpstr>How effective is UFH prophylaxis?</vt:lpstr>
      <vt:lpstr>How effective is LMWH prophylaxis?</vt:lpstr>
      <vt:lpstr>PowerPoint Presentation</vt:lpstr>
      <vt:lpstr>PowerPoint Presentation</vt:lpstr>
      <vt:lpstr>LMWH vs. UFH</vt:lpstr>
      <vt:lpstr>PowerPoint Presentation</vt:lpstr>
      <vt:lpstr>Alternatives/Adjuncts to Pharmacological Therapy</vt:lpstr>
      <vt:lpstr>Mechanical DVT Prophylaxis</vt:lpstr>
      <vt:lpstr>PowerPoint Presentation</vt:lpstr>
      <vt:lpstr>Medicine Quality Improvement Initiative  on 14AB, 14CD, 10BA </vt:lpstr>
      <vt:lpstr>PowerPoint Presentation</vt:lpstr>
      <vt:lpstr>PowerPoint Presentation</vt:lpstr>
      <vt:lpstr>Design a  Discharge  Education Sheet for  VTE Prevention</vt:lpstr>
      <vt:lpstr>Patient Discharge Education Sheet: Design the optimal educational sheet for all patients, feel free to include visuals</vt:lpstr>
      <vt:lpstr>Improved  awareness can improve patient outcomes</vt:lpstr>
      <vt:lpstr>New horizons in DVT and PE prevention Role for DOACs in Discharged Patients </vt:lpstr>
      <vt:lpstr>FDA Approves  Rivaroxaban at  Discharge for 39 Days based on Magellan Trial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Shields, Helen M.</dc:creator>
  <cp:lastModifiedBy>Ayala, Angel</cp:lastModifiedBy>
  <cp:revision>66</cp:revision>
  <dcterms:created xsi:type="dcterms:W3CDTF">2013-07-15T20:26:40Z</dcterms:created>
  <dcterms:modified xsi:type="dcterms:W3CDTF">2019-11-27T13:19:34Z</dcterms:modified>
</cp:coreProperties>
</file>