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5FD775-E85B-CD6C-D357-C09A11F47F9A}" v="1176" dt="2019-11-02T14:22:23.754"/>
    <p1510:client id="{0BB7DA74-9AD8-478E-A70C-A490ACE22A4F}" v="1" dt="2019-10-22T13:34:57.9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2568" y="42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613" y="3124200"/>
            <a:ext cx="6607175" cy="215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225" y="5699125"/>
            <a:ext cx="5441950" cy="2571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34D395-B6C7-4743-88AF-D74D67E48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B623AC-4CC6-45B8-B3EF-94F45ED428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47F825-95D4-462E-8171-1FC784E69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CDFF5-28B5-463F-8EBF-541B0C8B37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58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F32F9E-82EC-44BB-9339-D0260525E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292441-6044-4ED8-8C5F-0422F25A3F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FB502C-8837-4ECB-844A-9B0E65E8DD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2A9FE-17CB-44F2-A858-6499502D7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34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3" y="6462713"/>
            <a:ext cx="6605587" cy="19986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363" y="4262438"/>
            <a:ext cx="6605587" cy="22002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FF850-69DF-491D-A950-7F67B161F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C82463-B46F-4D4A-9E31-B94F262B9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E964AF-CA10-42FE-A67B-EDA2DB9B9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B1452-0B14-4837-963D-B1D17B914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02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938" y="2346325"/>
            <a:ext cx="3421062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2346325"/>
            <a:ext cx="3421063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9FCB2-AB4E-4C11-876D-FFE175BF44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2BA29F-5D79-4726-8846-BAD983D39F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6F35F-1F51-466D-9DB8-4FAED603A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7E095-091E-4A44-9B7A-4972813F2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60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2251075"/>
            <a:ext cx="3433762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938" y="3189288"/>
            <a:ext cx="3433762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113" y="2251075"/>
            <a:ext cx="3435350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113" y="3189288"/>
            <a:ext cx="3435350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ECF8768-5D9B-4B85-96C4-B88189094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B58E49-70AB-40A4-8C9A-4629BD435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892415-B4E5-4078-93B1-2F23B1952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DF601-FEC2-45D3-A7EF-6424CF6DE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11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EAC93A-C4BD-475E-80A5-A4B17B89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9A12B9-8C86-46D7-801F-16F2D01DF6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43E231-362B-4A91-B198-A69511D24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90A74-DB14-4477-8097-72DB744C8D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0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4DBF65-7454-4F47-B812-184ABC49B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44E14CE-876D-4A3D-9859-B72D26D0B8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D77128-5517-4450-8AF7-A26DAA943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75D20-E60F-4EDA-9E5D-28D5A5B16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07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400050"/>
            <a:ext cx="2557462" cy="170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75" y="400050"/>
            <a:ext cx="4344988" cy="8585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938" y="2105025"/>
            <a:ext cx="2557462" cy="6880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4C65CA-9D28-4E37-9C22-C8B94862AA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E55FB8-70B1-4DB9-B08F-41E74B67C7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403FE-79CF-4937-B2B0-F3834446F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8C90D-B192-4313-BB23-6064EBB26E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7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040563"/>
            <a:ext cx="4662488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898525"/>
            <a:ext cx="4662488" cy="603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7872413"/>
            <a:ext cx="4662488" cy="1179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96D475-FDBA-4D1F-9AD8-CC987103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E67E5-C291-44B1-9489-6FFF3952E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A8997-84B2-4FB4-A589-F004D8C4E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FF33A-BF62-482E-8600-2E41C195A0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7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44E17A-00ED-42CE-9729-7D9F7A7A1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B3EBC0-9A6E-4756-9259-0A1AAD0D6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9AA1B-6C92-45B0-A17E-3CC0B53BBA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D396C-AB33-490D-810E-089515043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9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5625" y="403225"/>
            <a:ext cx="1747838" cy="858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938" y="403225"/>
            <a:ext cx="5094287" cy="858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CBCCE-1A4F-46D1-B8F1-B11D1DF9D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9D075C-1FF7-40B3-8B25-EB5DB3F90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72CD6-826F-4425-AD4E-5F6756E77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174033-8D34-4980-B485-B9DE1C729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1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39EBBD-F4B5-47DC-8F03-21F9A53FD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8938" y="403225"/>
            <a:ext cx="69945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A6009E-52AF-48FC-81F5-1F6313E0F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2346325"/>
            <a:ext cx="6994525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AE7562-2612-4907-982C-E44D34FF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89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9A68FFE-CF16-4D21-AF48-4A05E8BF6F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55888" y="9159875"/>
            <a:ext cx="24606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E1F7F53-2A17-49BA-8C09-85227E329E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705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602026-ECB8-40C6-94D0-A71AE4A0D0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9415362-9C03-445C-A2FA-F048C1241E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399" y="269037"/>
            <a:ext cx="7735601" cy="669925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latin typeface="Gill Sans Nova"/>
              </a:rPr>
              <a:t>Catch My Flow:</a:t>
            </a:r>
            <a:br>
              <a:rPr lang="en-US" altLang="en-US" sz="2400" dirty="0">
                <a:latin typeface="Gill Sans Nova"/>
              </a:rPr>
            </a:br>
            <a:r>
              <a:rPr lang="en-US" altLang="en-US" sz="2400" dirty="0">
                <a:latin typeface="Gill Sans Nova"/>
              </a:rPr>
              <a:t>What You Need To Know About CAUTIs</a:t>
            </a:r>
          </a:p>
        </p:txBody>
      </p:sp>
      <p:sp>
        <p:nvSpPr>
          <p:cNvPr id="2055" name="Rectangle 18">
            <a:extLst>
              <a:ext uri="{FF2B5EF4-FFF2-40B4-BE49-F238E27FC236}">
                <a16:creationId xmlns:a16="http://schemas.microsoft.com/office/drawing/2014/main" id="{C09FABB3-4200-4CC8-985D-EC426BD98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558" y="917349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communication</a:t>
            </a:r>
          </a:p>
        </p:txBody>
      </p:sp>
      <p:sp>
        <p:nvSpPr>
          <p:cNvPr id="2056" name="Rectangle 19">
            <a:extLst>
              <a:ext uri="{FF2B5EF4-FFF2-40B4-BE49-F238E27FC236}">
                <a16:creationId xmlns:a16="http://schemas.microsoft.com/office/drawing/2014/main" id="{32A27A2F-3746-4616-A5FF-6D87FA19026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00663" y="8203541"/>
            <a:ext cx="4137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patient care</a:t>
            </a:r>
          </a:p>
        </p:txBody>
      </p:sp>
      <p:sp>
        <p:nvSpPr>
          <p:cNvPr id="2057" name="Rectangle 20">
            <a:extLst>
              <a:ext uri="{FF2B5EF4-FFF2-40B4-BE49-F238E27FC236}">
                <a16:creationId xmlns:a16="http://schemas.microsoft.com/office/drawing/2014/main" id="{243CA5EE-F079-45D7-9C48-671B332C4CD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4397" y="3519667"/>
            <a:ext cx="176019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listening</a:t>
            </a:r>
          </a:p>
        </p:txBody>
      </p:sp>
      <p:sp>
        <p:nvSpPr>
          <p:cNvPr id="2058" name="Rectangle 21">
            <a:extLst>
              <a:ext uri="{FF2B5EF4-FFF2-40B4-BE49-F238E27FC236}">
                <a16:creationId xmlns:a16="http://schemas.microsoft.com/office/drawing/2014/main" id="{10EA4A70-5ECA-4372-8DDE-F9068474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5" y="9167019"/>
            <a:ext cx="31511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learning together</a:t>
            </a:r>
          </a:p>
        </p:txBody>
      </p:sp>
      <p:sp>
        <p:nvSpPr>
          <p:cNvPr id="2059" name="Rectangle 22">
            <a:extLst>
              <a:ext uri="{FF2B5EF4-FFF2-40B4-BE49-F238E27FC236}">
                <a16:creationId xmlns:a16="http://schemas.microsoft.com/office/drawing/2014/main" id="{FBC639D2-39B4-4134-A6BC-D07CC1477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255" y="915186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collaboration</a:t>
            </a:r>
          </a:p>
        </p:txBody>
      </p:sp>
      <p:sp>
        <p:nvSpPr>
          <p:cNvPr id="2060" name="Rectangle 23">
            <a:extLst>
              <a:ext uri="{FF2B5EF4-FFF2-40B4-BE49-F238E27FC236}">
                <a16:creationId xmlns:a16="http://schemas.microsoft.com/office/drawing/2014/main" id="{2819A879-B98D-452A-9396-2F59389C11A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909341" y="8300238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understanding</a:t>
            </a:r>
          </a:p>
        </p:txBody>
      </p:sp>
      <p:sp>
        <p:nvSpPr>
          <p:cNvPr id="2061" name="Rectangle 24">
            <a:extLst>
              <a:ext uri="{FF2B5EF4-FFF2-40B4-BE49-F238E27FC236}">
                <a16:creationId xmlns:a16="http://schemas.microsoft.com/office/drawing/2014/main" id="{0C8F654C-98E3-4625-9365-A68BC16B90B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40732" y="1679698"/>
            <a:ext cx="193722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  <a:ea typeface="FangSong" panose="020B0503020204020204" pitchFamily="49" charset="-122"/>
                <a:cs typeface="Vani" panose="020B0502040204020203" pitchFamily="18" charset="0"/>
              </a:rPr>
              <a:t>team work</a:t>
            </a:r>
          </a:p>
        </p:txBody>
      </p:sp>
      <p:sp>
        <p:nvSpPr>
          <p:cNvPr id="2062" name="Rectangle 25">
            <a:extLst>
              <a:ext uri="{FF2B5EF4-FFF2-40B4-BE49-F238E27FC236}">
                <a16:creationId xmlns:a16="http://schemas.microsoft.com/office/drawing/2014/main" id="{48E05E3D-0226-4EC2-A5B0-BB3644AEE62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22695" y="175078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appreciation</a:t>
            </a:r>
          </a:p>
        </p:txBody>
      </p:sp>
      <p:sp>
        <p:nvSpPr>
          <p:cNvPr id="2063" name="Rectangle 27">
            <a:extLst>
              <a:ext uri="{FF2B5EF4-FFF2-40B4-BE49-F238E27FC236}">
                <a16:creationId xmlns:a16="http://schemas.microsoft.com/office/drawing/2014/main" id="{89001EE2-CA2E-4A1E-8490-82005796A6B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05046" y="6017738"/>
            <a:ext cx="236061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mutual respect</a:t>
            </a:r>
          </a:p>
        </p:txBody>
      </p:sp>
      <p:sp>
        <p:nvSpPr>
          <p:cNvPr id="2064" name="Rectangle 28">
            <a:extLst>
              <a:ext uri="{FF2B5EF4-FFF2-40B4-BE49-F238E27FC236}">
                <a16:creationId xmlns:a16="http://schemas.microsoft.com/office/drawing/2014/main" id="{6D398A45-8154-476F-BB1A-87872850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9344025"/>
            <a:ext cx="12192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700" dirty="0">
              <a:solidFill>
                <a:srgbClr val="C0C0C0"/>
              </a:solidFill>
              <a:latin typeface="Arial Black" panose="020B0A04020102020204" pitchFamily="34" charset="0"/>
            </a:endParaRPr>
          </a:p>
        </p:txBody>
      </p:sp>
      <p:sp>
        <p:nvSpPr>
          <p:cNvPr id="2065" name="Rectangle 29">
            <a:extLst>
              <a:ext uri="{FF2B5EF4-FFF2-40B4-BE49-F238E27FC236}">
                <a16:creationId xmlns:a16="http://schemas.microsoft.com/office/drawing/2014/main" id="{800D7629-2A86-4B6D-8796-C7CA8533B45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022354" y="5913342"/>
            <a:ext cx="28495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interprofessional</a:t>
            </a:r>
          </a:p>
        </p:txBody>
      </p:sp>
      <p:sp>
        <p:nvSpPr>
          <p:cNvPr id="2077" name="Text Box 41">
            <a:extLst>
              <a:ext uri="{FF2B5EF4-FFF2-40B4-BE49-F238E27FC236}">
                <a16:creationId xmlns:a16="http://schemas.microsoft.com/office/drawing/2014/main" id="{9B8A8E4E-0342-4169-9C71-41432A131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9637713"/>
            <a:ext cx="6804025" cy="176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800" dirty="0"/>
              <a:t>Produced by Emily Piper-Vallillo, M.Ed., Marina </a:t>
            </a:r>
            <a:r>
              <a:rPr lang="en-US" altLang="en-US" sz="800" dirty="0" err="1"/>
              <a:t>Zambrotta</a:t>
            </a:r>
            <a:r>
              <a:rPr lang="en-US" altLang="en-US" sz="800" dirty="0"/>
              <a:t>, M.D., and Helen Shields, M.D.</a:t>
            </a:r>
            <a:endParaRPr lang="en-US"/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97F53925-6AB9-41BC-ADBC-FCED2006F0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96302" y="382989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collegiality</a:t>
            </a:r>
          </a:p>
        </p:txBody>
      </p:sp>
      <p:pic>
        <p:nvPicPr>
          <p:cNvPr id="3" name="Graphic 2" descr="Leaf">
            <a:extLst>
              <a:ext uri="{FF2B5EF4-FFF2-40B4-BE49-F238E27FC236}">
                <a16:creationId xmlns:a16="http://schemas.microsoft.com/office/drawing/2014/main" id="{C965279B-5F30-4D3B-86C9-DA03307D3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5248" y="768123"/>
            <a:ext cx="344696" cy="344696"/>
          </a:xfrm>
          <a:prstGeom prst="rect">
            <a:avLst/>
          </a:prstGeom>
        </p:spPr>
      </p:pic>
      <p:pic>
        <p:nvPicPr>
          <p:cNvPr id="45" name="Graphic 44" descr="Leaf">
            <a:extLst>
              <a:ext uri="{FF2B5EF4-FFF2-40B4-BE49-F238E27FC236}">
                <a16:creationId xmlns:a16="http://schemas.microsoft.com/office/drawing/2014/main" id="{422E990B-5A7D-4738-9694-27B4B4E1A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8125" y="4860936"/>
            <a:ext cx="344696" cy="344696"/>
          </a:xfrm>
          <a:prstGeom prst="rect">
            <a:avLst/>
          </a:prstGeom>
        </p:spPr>
      </p:pic>
      <p:pic>
        <p:nvPicPr>
          <p:cNvPr id="46" name="Graphic 45" descr="Leaf">
            <a:extLst>
              <a:ext uri="{FF2B5EF4-FFF2-40B4-BE49-F238E27FC236}">
                <a16:creationId xmlns:a16="http://schemas.microsoft.com/office/drawing/2014/main" id="{E86D9AC5-81E3-4949-8401-03A57F233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504" y="2832317"/>
            <a:ext cx="344696" cy="344696"/>
          </a:xfrm>
          <a:prstGeom prst="rect">
            <a:avLst/>
          </a:prstGeom>
        </p:spPr>
      </p:pic>
      <p:pic>
        <p:nvPicPr>
          <p:cNvPr id="47" name="Graphic 46" descr="Leaf">
            <a:extLst>
              <a:ext uri="{FF2B5EF4-FFF2-40B4-BE49-F238E27FC236}">
                <a16:creationId xmlns:a16="http://schemas.microsoft.com/office/drawing/2014/main" id="{24968290-ADE1-4516-BB71-061BC40F0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6612" y="7261072"/>
            <a:ext cx="344696" cy="344696"/>
          </a:xfrm>
          <a:prstGeom prst="rect">
            <a:avLst/>
          </a:prstGeom>
        </p:spPr>
      </p:pic>
      <p:pic>
        <p:nvPicPr>
          <p:cNvPr id="48" name="Graphic 47" descr="Leaf">
            <a:extLst>
              <a:ext uri="{FF2B5EF4-FFF2-40B4-BE49-F238E27FC236}">
                <a16:creationId xmlns:a16="http://schemas.microsoft.com/office/drawing/2014/main" id="{319E5C74-6222-4975-9C41-3E8A5FF7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9363" y="9210701"/>
            <a:ext cx="344696" cy="344696"/>
          </a:xfrm>
          <a:prstGeom prst="rect">
            <a:avLst/>
          </a:prstGeom>
        </p:spPr>
      </p:pic>
      <p:pic>
        <p:nvPicPr>
          <p:cNvPr id="49" name="Graphic 48" descr="Leaf">
            <a:extLst>
              <a:ext uri="{FF2B5EF4-FFF2-40B4-BE49-F238E27FC236}">
                <a16:creationId xmlns:a16="http://schemas.microsoft.com/office/drawing/2014/main" id="{ABA511A3-BE18-4BEF-A742-578BB808A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483" y="9227135"/>
            <a:ext cx="344696" cy="344696"/>
          </a:xfrm>
          <a:prstGeom prst="rect">
            <a:avLst/>
          </a:prstGeom>
        </p:spPr>
      </p:pic>
      <p:pic>
        <p:nvPicPr>
          <p:cNvPr id="50" name="Graphic 49" descr="Leaf">
            <a:extLst>
              <a:ext uri="{FF2B5EF4-FFF2-40B4-BE49-F238E27FC236}">
                <a16:creationId xmlns:a16="http://schemas.microsoft.com/office/drawing/2014/main" id="{4500344F-82F2-4C38-9B03-2C9D8E94A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9680" y="9226273"/>
            <a:ext cx="344696" cy="344696"/>
          </a:xfrm>
          <a:prstGeom prst="rect">
            <a:avLst/>
          </a:prstGeom>
        </p:spPr>
      </p:pic>
      <p:pic>
        <p:nvPicPr>
          <p:cNvPr id="51" name="Graphic 50" descr="Leaf">
            <a:extLst>
              <a:ext uri="{FF2B5EF4-FFF2-40B4-BE49-F238E27FC236}">
                <a16:creationId xmlns:a16="http://schemas.microsoft.com/office/drawing/2014/main" id="{CD04818A-D380-4F1F-9D69-5F6D1263A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69" y="9247903"/>
            <a:ext cx="344696" cy="344696"/>
          </a:xfrm>
          <a:prstGeom prst="rect">
            <a:avLst/>
          </a:prstGeom>
        </p:spPr>
      </p:pic>
      <p:pic>
        <p:nvPicPr>
          <p:cNvPr id="52" name="Graphic 51" descr="Leaf">
            <a:extLst>
              <a:ext uri="{FF2B5EF4-FFF2-40B4-BE49-F238E27FC236}">
                <a16:creationId xmlns:a16="http://schemas.microsoft.com/office/drawing/2014/main" id="{AB2EDFB9-F1B5-4962-8DD2-AE417DBB1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6" y="7337810"/>
            <a:ext cx="344696" cy="344696"/>
          </a:xfrm>
          <a:prstGeom prst="rect">
            <a:avLst/>
          </a:prstGeom>
        </p:spPr>
      </p:pic>
      <p:pic>
        <p:nvPicPr>
          <p:cNvPr id="53" name="Graphic 52" descr="Leaf">
            <a:extLst>
              <a:ext uri="{FF2B5EF4-FFF2-40B4-BE49-F238E27FC236}">
                <a16:creationId xmlns:a16="http://schemas.microsoft.com/office/drawing/2014/main" id="{3CAF529C-9798-46C9-B31F-364D956B1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352" y="4443819"/>
            <a:ext cx="344696" cy="344696"/>
          </a:xfrm>
          <a:prstGeom prst="rect">
            <a:avLst/>
          </a:prstGeom>
        </p:spPr>
      </p:pic>
      <p:pic>
        <p:nvPicPr>
          <p:cNvPr id="54" name="Graphic 53" descr="Leaf">
            <a:extLst>
              <a:ext uri="{FF2B5EF4-FFF2-40B4-BE49-F238E27FC236}">
                <a16:creationId xmlns:a16="http://schemas.microsoft.com/office/drawing/2014/main" id="{E5519EF6-A3A8-45E8-A589-3F56695B8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893" y="788987"/>
            <a:ext cx="344696" cy="344696"/>
          </a:xfrm>
          <a:prstGeom prst="rect">
            <a:avLst/>
          </a:prstGeom>
        </p:spPr>
      </p:pic>
      <p:pic>
        <p:nvPicPr>
          <p:cNvPr id="55" name="Graphic 54" descr="Leaf">
            <a:extLst>
              <a:ext uri="{FF2B5EF4-FFF2-40B4-BE49-F238E27FC236}">
                <a16:creationId xmlns:a16="http://schemas.microsoft.com/office/drawing/2014/main" id="{771D9F63-84A8-4E4C-91C0-907531BDF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220" y="2605061"/>
            <a:ext cx="344696" cy="344696"/>
          </a:xfrm>
          <a:prstGeom prst="rect">
            <a:avLst/>
          </a:prstGeom>
        </p:spPr>
      </p:pic>
      <p:sp>
        <p:nvSpPr>
          <p:cNvPr id="32" name="Text Box 41">
            <a:extLst>
              <a:ext uri="{FF2B5EF4-FFF2-40B4-BE49-F238E27FC236}">
                <a16:creationId xmlns:a16="http://schemas.microsoft.com/office/drawing/2014/main" id="{50B1BDE2-0181-4F5A-A7BC-79B2E6016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8880" y="998278"/>
            <a:ext cx="44168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 dirty="0">
                <a:latin typeface="Gill Sans Nova"/>
                <a:cs typeface="Arial"/>
              </a:rPr>
              <a:t>Patricia Aylward, MSN, RN, CCRN and Marina Zambrotta, MD</a:t>
            </a:r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3A4FF30-92F3-4179-9364-637D83734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311" y="4676498"/>
            <a:ext cx="2970467" cy="1664407"/>
          </a:xfrm>
          <a:prstGeom prst="rect">
            <a:avLst/>
          </a:prstGeom>
        </p:spPr>
      </p:pic>
      <p:sp>
        <p:nvSpPr>
          <p:cNvPr id="31" name="TextBox 2">
            <a:extLst>
              <a:ext uri="{FF2B5EF4-FFF2-40B4-BE49-F238E27FC236}">
                <a16:creationId xmlns:a16="http://schemas.microsoft.com/office/drawing/2014/main" id="{96F097A9-9BB5-4FC5-9087-D51C77459816}"/>
              </a:ext>
            </a:extLst>
          </p:cNvPr>
          <p:cNvSpPr txBox="1"/>
          <p:nvPr/>
        </p:nvSpPr>
        <p:spPr>
          <a:xfrm>
            <a:off x="3806375" y="6718772"/>
            <a:ext cx="3456351" cy="224676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rgbClr val="FFC000"/>
                </a:solidFill>
                <a:latin typeface="Arial"/>
                <a:cs typeface="Arial"/>
              </a:rPr>
              <a:t>PRIMA-FIT  CATHETER:</a:t>
            </a:r>
            <a:endParaRPr lang="en-US" sz="1400" dirty="0">
              <a:solidFill>
                <a:srgbClr val="FFC000"/>
              </a:solidFill>
              <a:latin typeface="Arial"/>
              <a:cs typeface="Arial"/>
            </a:endParaRPr>
          </a:p>
          <a:p>
            <a:pPr algn="ctr"/>
            <a:endParaRPr lang="en-US" sz="1400" b="1" dirty="0">
              <a:solidFill>
                <a:srgbClr val="FFC00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solidFill>
                  <a:srgbClr val="FFC000"/>
                </a:solidFill>
                <a:latin typeface="Arial"/>
                <a:cs typeface="Arial"/>
              </a:rPr>
              <a:t>External urinary management system for females</a:t>
            </a:r>
          </a:p>
          <a:p>
            <a:pPr marL="285750" indent="-285750">
              <a:buFont typeface="Arial"/>
              <a:buChar char="•"/>
            </a:pPr>
            <a:endParaRPr lang="en-US" sz="1400" dirty="0">
              <a:solidFill>
                <a:srgbClr val="FFC000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solidFill>
                  <a:srgbClr val="FFC000"/>
                </a:solidFill>
                <a:latin typeface="Arial"/>
                <a:ea typeface="+mn-lt"/>
                <a:cs typeface="Arial"/>
              </a:rPr>
              <a:t>Reduces CAUTIs and decreases incontinence associated dermatitis</a:t>
            </a:r>
          </a:p>
          <a:p>
            <a:pPr marL="285750" indent="-285750">
              <a:buFont typeface="Arial"/>
              <a:buChar char="•"/>
            </a:pPr>
            <a:endParaRPr lang="en-US" sz="1400" dirty="0">
              <a:solidFill>
                <a:srgbClr val="FFC000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solidFill>
                  <a:srgbClr val="FFC000"/>
                </a:solidFill>
                <a:latin typeface="Arial"/>
                <a:ea typeface="+mn-lt"/>
                <a:cs typeface="Arial"/>
              </a:rPr>
              <a:t>Can be used for strict urine output monitoring without placing a Foley!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087130-1643-4570-8548-3E369E92B97E}"/>
              </a:ext>
            </a:extLst>
          </p:cNvPr>
          <p:cNvSpPr txBox="1"/>
          <p:nvPr/>
        </p:nvSpPr>
        <p:spPr>
          <a:xfrm>
            <a:off x="717614" y="6719807"/>
            <a:ext cx="3336379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B0F0"/>
                </a:solidFill>
                <a:latin typeface="Arial"/>
                <a:cs typeface="Arial"/>
              </a:rPr>
              <a:t>MINIMZE RISK OF CAUTI: </a:t>
            </a:r>
            <a:endParaRPr lang="en-US" dirty="0">
              <a:solidFill>
                <a:srgbClr val="00B0F0"/>
              </a:solidFill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400" dirty="0">
              <a:solidFill>
                <a:srgbClr val="00B0F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400" dirty="0">
                <a:solidFill>
                  <a:srgbClr val="00B0F0"/>
                </a:solidFill>
                <a:latin typeface="Arial"/>
                <a:cs typeface="Arial"/>
              </a:rPr>
              <a:t>Utilize the nursing driven catheter protocol for daily assessment.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400" dirty="0">
              <a:solidFill>
                <a:srgbClr val="00B0F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400" dirty="0">
                <a:solidFill>
                  <a:srgbClr val="00B0F0"/>
                </a:solidFill>
                <a:latin typeface="Arial"/>
                <a:cs typeface="Arial"/>
              </a:rPr>
              <a:t>Insert smallest possible diameter catheter. 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400" dirty="0">
              <a:solidFill>
                <a:srgbClr val="00B0F0"/>
              </a:solidFill>
              <a:latin typeface="Arial"/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400" dirty="0">
                <a:solidFill>
                  <a:srgbClr val="00B0F0"/>
                </a:solidFill>
                <a:latin typeface="Arial"/>
                <a:cs typeface="Arial"/>
              </a:rPr>
              <a:t>Never elevate the tube or drainage bag above the insertion site.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949791-BD04-4CBE-8BAB-A15020E91F48}"/>
              </a:ext>
            </a:extLst>
          </p:cNvPr>
          <p:cNvSpPr txBox="1"/>
          <p:nvPr/>
        </p:nvSpPr>
        <p:spPr>
          <a:xfrm>
            <a:off x="595540" y="4233558"/>
            <a:ext cx="351956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7030A0"/>
                </a:solidFill>
                <a:latin typeface="Arial"/>
                <a:cs typeface="Arial"/>
              </a:rPr>
              <a:t>NOT SO FUN FACTS!</a:t>
            </a:r>
            <a:endParaRPr lang="en-US" sz="1600">
              <a:solidFill>
                <a:srgbClr val="7030A0"/>
              </a:solidFill>
              <a:cs typeface="Arial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600" dirty="0">
              <a:solidFill>
                <a:srgbClr val="7030A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7030A0"/>
                </a:solidFill>
                <a:latin typeface="Arial"/>
                <a:cs typeface="Arial"/>
              </a:rPr>
              <a:t>CAUTIs are the most frequent healthcare-acquired infection!</a:t>
            </a:r>
            <a:endParaRPr lang="en-US" sz="1600">
              <a:solidFill>
                <a:srgbClr val="7030A0"/>
              </a:solidFill>
              <a:latin typeface="Arial"/>
              <a:cs typeface="Arial"/>
            </a:endParaRPr>
          </a:p>
          <a:p>
            <a:pPr marL="457200" indent="-457200">
              <a:buFont typeface="Arial,Sans-Serif"/>
              <a:buChar char="•"/>
            </a:pPr>
            <a:endParaRPr lang="en-US" sz="1600" dirty="0">
              <a:solidFill>
                <a:srgbClr val="7030A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7030A0"/>
                </a:solidFill>
                <a:latin typeface="Arial"/>
                <a:cs typeface="Arial"/>
              </a:rPr>
              <a:t>Incidence of CAUTIs is 15-25%. </a:t>
            </a:r>
            <a:endParaRPr lang="en-US" sz="1600" dirty="0">
              <a:solidFill>
                <a:srgbClr val="7030A0"/>
              </a:solidFill>
              <a:cs typeface="Arial"/>
            </a:endParaRPr>
          </a:p>
          <a:p>
            <a:pPr marL="457200" indent="-457200">
              <a:buFont typeface="Arial,Sans-Serif"/>
              <a:buChar char="•"/>
            </a:pPr>
            <a:endParaRPr lang="en-US" sz="1600" dirty="0">
              <a:solidFill>
                <a:srgbClr val="7030A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7030A0"/>
                </a:solidFill>
                <a:latin typeface="Arial"/>
                <a:cs typeface="Arial"/>
              </a:rPr>
              <a:t>Most common cause of CAUTI is E. Coli.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BCC64A1-1F6D-483E-B674-5598E2454E43}"/>
              </a:ext>
            </a:extLst>
          </p:cNvPr>
          <p:cNvSpPr txBox="1"/>
          <p:nvPr/>
        </p:nvSpPr>
        <p:spPr>
          <a:xfrm>
            <a:off x="3657445" y="1572835"/>
            <a:ext cx="354573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B050"/>
                </a:solidFill>
                <a:latin typeface="Arial"/>
                <a:cs typeface="Arial"/>
              </a:rPr>
              <a:t>INDICATIONS FOR INDWELLING URINARY CATHETER</a:t>
            </a:r>
            <a:endParaRPr lang="en-US" sz="1200" dirty="0">
              <a:solidFill>
                <a:srgbClr val="00B050"/>
              </a:solidFill>
              <a:cs typeface="Arial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200" dirty="0">
              <a:solidFill>
                <a:srgbClr val="00B05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latin typeface="Arial"/>
                <a:cs typeface="Arial"/>
              </a:rPr>
              <a:t>Urinary retention with or without bladder outlet obstruction.  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latin typeface="Arial"/>
                <a:cs typeface="Arial"/>
              </a:rPr>
              <a:t>Hourly urine output in critically ill patients.  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latin typeface="Arial"/>
                <a:cs typeface="Arial"/>
              </a:rPr>
              <a:t>During surgery to prevent bladder overdistention. 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latin typeface="Arial"/>
                <a:cs typeface="Arial"/>
              </a:rPr>
              <a:t>During and following specific GU, GYN, GI surgeries.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latin typeface="Arial"/>
                <a:cs typeface="Arial"/>
              </a:rPr>
              <a:t>Management of hematuria associated with clots. 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latin typeface="Arial"/>
                <a:cs typeface="Arial"/>
              </a:rPr>
              <a:t>Management of immobilized patients (stroke or pelvic fracture). 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latin typeface="Arial"/>
                <a:cs typeface="Arial"/>
              </a:rPr>
              <a:t>Improved patient comfort for end of life care.  </a:t>
            </a:r>
            <a:endParaRPr lang="en-US" sz="1200" dirty="0">
              <a:solidFill>
                <a:srgbClr val="00B050"/>
              </a:solidFill>
              <a:cs typeface="Arial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D18B299-DC52-4E46-87FF-275AA2687A21}"/>
              </a:ext>
            </a:extLst>
          </p:cNvPr>
          <p:cNvSpPr txBox="1"/>
          <p:nvPr/>
        </p:nvSpPr>
        <p:spPr>
          <a:xfrm>
            <a:off x="543257" y="1537941"/>
            <a:ext cx="330148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/>
                <a:cs typeface="Arial"/>
              </a:rPr>
              <a:t>FIVE NURSING DRIVEN NATIONAL QUALITY INDICATORS</a:t>
            </a:r>
            <a:endParaRPr lang="en-US" sz="1600" dirty="0">
              <a:solidFill>
                <a:srgbClr val="FF0000"/>
              </a:solidFill>
              <a:cs typeface="Arial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600" dirty="0">
              <a:solidFill>
                <a:srgbClr val="FF0000"/>
              </a:solidFill>
              <a:latin typeface="Arial"/>
              <a:cs typeface="Arial"/>
            </a:endParaRPr>
          </a:p>
          <a:p>
            <a:pPr lvl="2"/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1. CAUTIs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2. CLABSIs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3. VTE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4. Pressure Sores</a:t>
            </a:r>
          </a:p>
          <a:p>
            <a:pPr lvl="2"/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5. Falls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107</Words>
  <Application>Microsoft Office PowerPoint</Application>
  <PresentationFormat>Custom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FangSong</vt:lpstr>
      <vt:lpstr>Arial</vt:lpstr>
      <vt:lpstr>Arial Black</vt:lpstr>
      <vt:lpstr>Arial,Sans-Serif</vt:lpstr>
      <vt:lpstr>Gill Sans MT</vt:lpstr>
      <vt:lpstr>Gill Sans Nova</vt:lpstr>
      <vt:lpstr>Nirmala UI Semilight</vt:lpstr>
      <vt:lpstr>Vani</vt:lpstr>
      <vt:lpstr>Default Design</vt:lpstr>
      <vt:lpstr>Catch My Flow: What You Need To Know About CAUTIs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Laura Chen Worksheet</dc:title>
  <dc:creator>jhayward</dc:creator>
  <cp:lastModifiedBy>Shields, Helen M.</cp:lastModifiedBy>
  <cp:revision>465</cp:revision>
  <cp:lastPrinted>2019-07-24T12:34:07Z</cp:lastPrinted>
  <dcterms:created xsi:type="dcterms:W3CDTF">2008-09-12T20:31:59Z</dcterms:created>
  <dcterms:modified xsi:type="dcterms:W3CDTF">2019-11-02T18:12:42Z</dcterms:modified>
</cp:coreProperties>
</file>